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Garamond"/>
      <p:regular r:id="rId23"/>
      <p:bold r:id="rId24"/>
      <p:italic r:id="rId25"/>
      <p:boldItalic r:id="rId26"/>
    </p:embeddedFont>
    <p:embeddedFont>
      <p:font typeface="Tahoma"/>
      <p:regular r:id="rId27"/>
      <p:bold r:id="rId28"/>
    </p:embeddedFont>
    <p:embeddedFont>
      <p:font typeface="Open Sans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AdFu3DG77PsM4hP9LJawES9Rg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SemiBol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SemiBold-italic.fntdata"/><Relationship Id="rId30" Type="http://schemas.openxmlformats.org/officeDocument/2006/relationships/font" Target="fonts/OpenSansSemiBold-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OpenSansSemiBol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Tip for the Presenter:  if you are giving this power point in one specific geographical county, it could be helpful to familiarize yourself with the county's voting practices. You should find out if there are drop boxes available and/or if satellite offices are available.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for joining us. </a:t>
            </a:r>
            <a:endParaRPr/>
          </a:p>
          <a:p>
            <a:pPr indent="0" lvl="0" marL="0" rtl="0" algn="l">
              <a:spcBef>
                <a:spcPts val="0"/>
              </a:spcBef>
              <a:spcAft>
                <a:spcPts val="0"/>
              </a:spcAft>
              <a:buNone/>
            </a:pPr>
            <a:r>
              <a:rPr lang="en-US"/>
              <a:t>-Voting is a fundamental right of our democracy.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Vote is your Voice!  Please exercise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Pennsylvania, you are eligible to vote if you are:</a:t>
            </a:r>
            <a:endParaRPr/>
          </a:p>
          <a:p>
            <a:pPr indent="-171450" lvl="0" marL="171450" rtl="0" algn="l">
              <a:spcBef>
                <a:spcPts val="0"/>
              </a:spcBef>
              <a:spcAft>
                <a:spcPts val="0"/>
              </a:spcAft>
              <a:buClr>
                <a:schemeClr val="dk1"/>
              </a:buClr>
              <a:buSzPts val="1200"/>
              <a:buFont typeface="Calibri"/>
              <a:buChar char="-"/>
            </a:pPr>
            <a:r>
              <a:rPr lang="en-US"/>
              <a:t>A citizen of the United States (for at least one month before the next election)</a:t>
            </a:r>
            <a:endParaRPr/>
          </a:p>
          <a:p>
            <a:pPr indent="-171450" lvl="0" marL="171450" rtl="0" algn="l">
              <a:spcBef>
                <a:spcPts val="0"/>
              </a:spcBef>
              <a:spcAft>
                <a:spcPts val="0"/>
              </a:spcAft>
              <a:buClr>
                <a:schemeClr val="dk1"/>
              </a:buClr>
              <a:buSzPts val="1200"/>
              <a:buFont typeface="Calibri"/>
              <a:buChar char="-"/>
            </a:pPr>
            <a:r>
              <a:rPr lang="en-US"/>
              <a:t>A resident of Pennsylvania (for at least 30 days before the next election)</a:t>
            </a:r>
            <a:endParaRPr/>
          </a:p>
          <a:p>
            <a:pPr indent="-171450" lvl="0" marL="171450" rtl="0" algn="l">
              <a:spcBef>
                <a:spcPts val="0"/>
              </a:spcBef>
              <a:spcAft>
                <a:spcPts val="0"/>
              </a:spcAft>
              <a:buClr>
                <a:schemeClr val="dk1"/>
              </a:buClr>
              <a:buSzPts val="1200"/>
              <a:buFont typeface="Calibri"/>
              <a:buChar char="-"/>
            </a:pPr>
            <a:r>
              <a:rPr lang="en-US"/>
              <a:t>At least 18 years of age on or before the day of the next election</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55" name="Google Shape;5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Please read the instructions carefully on the ballot to find out what kind of pen/pencil/ink color you should use to fill out the ballot. It can vary by county. </a:t>
            </a:r>
            <a:endParaRPr/>
          </a:p>
        </p:txBody>
      </p:sp>
      <p:sp>
        <p:nvSpPr>
          <p:cNvPr id="139" name="Google Shape;13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You MUST Fill out the voter's declaration which requires you to sign and date your envelope.  </a:t>
            </a:r>
            <a:endParaRPr/>
          </a:p>
          <a:p>
            <a:pPr indent="0" lvl="0" marL="0" rtl="0" algn="l">
              <a:spcBef>
                <a:spcPts val="0"/>
              </a:spcBef>
              <a:spcAft>
                <a:spcPts val="0"/>
              </a:spcAft>
              <a:buNone/>
            </a:pPr>
            <a:r>
              <a:rPr lang="en-US"/>
              <a:t>-USE THE DATE OF THE DAY YOU ARE SIGNING THE ENVELOPE. </a:t>
            </a:r>
            <a:endParaRPr/>
          </a:p>
          <a:p>
            <a:pPr indent="0" lvl="0" marL="0" rtl="0" algn="l">
              <a:spcBef>
                <a:spcPts val="0"/>
              </a:spcBef>
              <a:spcAft>
                <a:spcPts val="0"/>
              </a:spcAft>
              <a:buNone/>
            </a:pPr>
            <a:r>
              <a:rPr lang="en-US"/>
              <a:t>-DO NOT use your birthday, the day of the election ,etc. </a:t>
            </a:r>
            <a:endParaRPr/>
          </a:p>
          <a:p>
            <a:pPr indent="0" lvl="0" marL="0" rtl="0" algn="l">
              <a:spcBef>
                <a:spcPts val="0"/>
              </a:spcBef>
              <a:spcAft>
                <a:spcPts val="0"/>
              </a:spcAft>
              <a:buNone/>
            </a:pPr>
            <a:r>
              <a:rPr lang="en-US"/>
              <a:t>JUST THE DATE YOU ARE SIGNING AND SEALING THE ENVELOPE.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Want to flag that some counties may not use purple and white envelopes.  They might green and white or blue and white.  Doesn't matter the color. Make sure the yellow envelope goes into the LARGER return envelope </a:t>
            </a:r>
            <a:endParaRPr/>
          </a:p>
          <a:p>
            <a:pPr indent="0" lvl="0" marL="0" rtl="0" algn="l">
              <a:spcBef>
                <a:spcPts val="0"/>
              </a:spcBef>
              <a:spcAft>
                <a:spcPts val="0"/>
              </a:spcAft>
              <a:buNone/>
            </a:pPr>
            <a:r>
              <a:rPr lang="en-US"/>
              <a:t>-which will be white and another color. </a:t>
            </a:r>
            <a:endParaRPr/>
          </a:p>
          <a:p>
            <a:pPr indent="0" lvl="0" marL="0" rtl="0" algn="l">
              <a:spcBef>
                <a:spcPts val="0"/>
              </a:spcBef>
              <a:spcAft>
                <a:spcPts val="0"/>
              </a:spcAft>
              <a:buNone/>
            </a:pPr>
            <a:r>
              <a:t/>
            </a:r>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Again each county is different here!</a:t>
            </a:r>
            <a:endParaRPr/>
          </a:p>
          <a:p>
            <a:pPr indent="0" lvl="0" marL="0" rtl="0" algn="l">
              <a:spcBef>
                <a:spcPts val="0"/>
              </a:spcBef>
              <a:spcAft>
                <a:spcPts val="0"/>
              </a:spcAft>
              <a:buNone/>
            </a:pPr>
            <a:r>
              <a:rPr lang="en-US"/>
              <a:t>-check to see if your county has drop boxes,. Satellite offices. Can also mail it back if there is enough time!</a:t>
            </a:r>
            <a:endParaRPr/>
          </a:p>
          <a:p>
            <a:pPr indent="0" lvl="0" marL="0" rtl="0" algn="l">
              <a:spcBef>
                <a:spcPts val="0"/>
              </a:spcBef>
              <a:spcAft>
                <a:spcPts val="0"/>
              </a:spcAft>
              <a:buNone/>
            </a:pPr>
            <a:r>
              <a:t/>
            </a:r>
            <a:endParaRPr/>
          </a:p>
        </p:txBody>
      </p:sp>
      <p:sp>
        <p:nvSpPr>
          <p:cNvPr id="163" name="Google Shape;1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If you provide Department of State with your email, we will communicate with you about the status of your ballots and other notifications. </a:t>
            </a:r>
            <a:endParaRPr/>
          </a:p>
          <a:p>
            <a:pPr indent="0" lvl="0" marL="0" rtl="0" algn="l">
              <a:spcBef>
                <a:spcPts val="0"/>
              </a:spcBef>
              <a:spcAft>
                <a:spcPts val="0"/>
              </a:spcAft>
              <a:buNone/>
            </a:pPr>
            <a:r>
              <a:t/>
            </a:r>
            <a:endParaRPr/>
          </a:p>
        </p:txBody>
      </p:sp>
      <p:sp>
        <p:nvSpPr>
          <p:cNvPr id="178" name="Google Shape;1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would also like to put in a plug for those who would like to be poll workers.  We need help!  </a:t>
            </a:r>
            <a:endParaRPr/>
          </a:p>
          <a:p>
            <a:pPr indent="0" lvl="0" marL="0" rtl="0" algn="l">
              <a:spcBef>
                <a:spcPts val="0"/>
              </a:spcBef>
              <a:spcAft>
                <a:spcPts val="0"/>
              </a:spcAft>
              <a:buNone/>
            </a:pPr>
            <a:r>
              <a:rPr lang="en-US"/>
              <a:t>Please sign up online for more information. </a:t>
            </a:r>
            <a:endParaRPr/>
          </a:p>
          <a:p>
            <a:pPr indent="0" lvl="0" marL="0" rtl="0" algn="l">
              <a:spcBef>
                <a:spcPts val="0"/>
              </a:spcBef>
              <a:spcAft>
                <a:spcPts val="0"/>
              </a:spcAft>
              <a:buNone/>
            </a:pPr>
            <a:r>
              <a:t/>
            </a:r>
            <a:endParaRPr/>
          </a:p>
        </p:txBody>
      </p:sp>
      <p:sp>
        <p:nvSpPr>
          <p:cNvPr id="186" name="Google Shape;18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ways to get involved including sharing this information and other elements of our toolkits with your communities and families. </a:t>
            </a:r>
            <a:endParaRPr/>
          </a:p>
          <a:p>
            <a:pPr indent="0" lvl="0" marL="0" rtl="0" algn="l">
              <a:spcBef>
                <a:spcPts val="0"/>
              </a:spcBef>
              <a:spcAft>
                <a:spcPts val="0"/>
              </a:spcAft>
              <a:buNone/>
            </a:pPr>
            <a:r>
              <a:rPr lang="en-US"/>
              <a:t>Your vote shapes the future.</a:t>
            </a:r>
            <a:endParaRPr/>
          </a:p>
          <a:p>
            <a:pPr indent="0" lvl="0" marL="0" rtl="0" algn="l">
              <a:spcBef>
                <a:spcPts val="0"/>
              </a:spcBef>
              <a:spcAft>
                <a:spcPts val="0"/>
              </a:spcAft>
              <a:buNone/>
            </a:pPr>
            <a:r>
              <a:rPr lang="en-US"/>
              <a:t>THANK YOU!</a:t>
            </a:r>
            <a:endParaRPr/>
          </a:p>
          <a:p>
            <a:pPr indent="0" lvl="0" marL="0" rtl="0" algn="l">
              <a:spcBef>
                <a:spcPts val="0"/>
              </a:spcBef>
              <a:spcAft>
                <a:spcPts val="0"/>
              </a:spcAft>
              <a:buNone/>
            </a:pPr>
            <a:r>
              <a:t/>
            </a:r>
            <a:endParaRPr/>
          </a:p>
        </p:txBody>
      </p:sp>
      <p:sp>
        <p:nvSpPr>
          <p:cNvPr id="195" name="Google Shape;19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are coming up on a very important election for a whole host of offices including:</a:t>
            </a:r>
            <a:endParaRPr/>
          </a:p>
          <a:p>
            <a:pPr indent="0" lvl="0" marL="0" rtl="0" algn="l">
              <a:spcBef>
                <a:spcPts val="0"/>
              </a:spcBef>
              <a:spcAft>
                <a:spcPts val="0"/>
              </a:spcAft>
              <a:buNone/>
            </a:pPr>
            <a:r>
              <a:rPr lang="en-US"/>
              <a:t>-President of the United States</a:t>
            </a:r>
            <a:endParaRPr/>
          </a:p>
          <a:p>
            <a:pPr indent="0" lvl="0" marL="0" rtl="0" algn="l">
              <a:spcBef>
                <a:spcPts val="0"/>
              </a:spcBef>
              <a:spcAft>
                <a:spcPts val="0"/>
              </a:spcAft>
              <a:buNone/>
            </a:pPr>
            <a:r>
              <a:rPr lang="en-US"/>
              <a:t>-United States Senator</a:t>
            </a:r>
            <a:endParaRPr/>
          </a:p>
          <a:p>
            <a:pPr indent="0" lvl="0" marL="0" rtl="0" algn="l">
              <a:spcBef>
                <a:spcPts val="0"/>
              </a:spcBef>
              <a:spcAft>
                <a:spcPts val="0"/>
              </a:spcAft>
              <a:buNone/>
            </a:pPr>
            <a:r>
              <a:rPr lang="en-US"/>
              <a:t>-Pennsylvania Attorney General</a:t>
            </a:r>
            <a:endParaRPr/>
          </a:p>
          <a:p>
            <a:pPr indent="0" lvl="0" marL="0" rtl="0" algn="l">
              <a:spcBef>
                <a:spcPts val="0"/>
              </a:spcBef>
              <a:spcAft>
                <a:spcPts val="0"/>
              </a:spcAft>
              <a:buNone/>
            </a:pPr>
            <a:r>
              <a:rPr lang="en-US"/>
              <a:t>-Pennsylvania Auditor General</a:t>
            </a:r>
            <a:endParaRPr/>
          </a:p>
          <a:p>
            <a:pPr indent="0" lvl="0" marL="0" rtl="0" algn="l">
              <a:spcBef>
                <a:spcPts val="0"/>
              </a:spcBef>
              <a:spcAft>
                <a:spcPts val="0"/>
              </a:spcAft>
              <a:buNone/>
            </a:pPr>
            <a:r>
              <a:rPr lang="en-US"/>
              <a:t>And several other offices.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are the important dates!</a:t>
            </a:r>
            <a:endParaRPr/>
          </a:p>
          <a:p>
            <a:pPr indent="0" lvl="0" marL="0" rtl="0" algn="l">
              <a:spcBef>
                <a:spcPts val="0"/>
              </a:spcBef>
              <a:spcAft>
                <a:spcPts val="0"/>
              </a:spcAft>
              <a:buNone/>
            </a:pPr>
            <a:r>
              <a:t/>
            </a:r>
            <a:endParaRPr/>
          </a:p>
        </p:txBody>
      </p:sp>
      <p:sp>
        <p:nvSpPr>
          <p:cNvPr id="61" name="Google Shape;6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Critical fact for college and graduate students!  You can register to vote at EITHER your home address or your campus address! If your family lives outside Pennsylvania, but you live in Pennsylvania while going to school here, you can register with the address where you live while attending school!</a:t>
            </a:r>
            <a:endParaRPr/>
          </a:p>
          <a:p>
            <a:pPr indent="0" lvl="0" marL="0" rtl="0" algn="l">
              <a:spcBef>
                <a:spcPts val="0"/>
              </a:spcBef>
              <a:spcAft>
                <a:spcPts val="0"/>
              </a:spcAft>
              <a:buNone/>
            </a:pPr>
            <a:r>
              <a:t/>
            </a:r>
            <a:endParaRPr/>
          </a:p>
        </p:txBody>
      </p:sp>
      <p:sp>
        <p:nvSpPr>
          <p:cNvPr id="68" name="Google Shape;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talk about WAYS to vote: </a:t>
            </a:r>
            <a:endParaRPr/>
          </a:p>
          <a:p>
            <a:pPr indent="-171450" lvl="0" marL="171450" rtl="0" algn="l">
              <a:spcBef>
                <a:spcPts val="0"/>
              </a:spcBef>
              <a:spcAft>
                <a:spcPts val="0"/>
              </a:spcAft>
              <a:buClr>
                <a:schemeClr val="dk1"/>
              </a:buClr>
              <a:buSzPts val="1200"/>
              <a:buFont typeface="Arial"/>
              <a:buChar char="•"/>
            </a:pPr>
            <a:r>
              <a:rPr lang="en-US"/>
              <a:t>Since, 2020, you can vote by no-excuse mail ballot (deadline is October 29th to request your mail ballot!)</a:t>
            </a:r>
            <a:endParaRPr/>
          </a:p>
          <a:p>
            <a:pPr indent="-171450" lvl="0" marL="171450" rtl="0" algn="l">
              <a:spcBef>
                <a:spcPts val="0"/>
              </a:spcBef>
              <a:spcAft>
                <a:spcPts val="0"/>
              </a:spcAft>
              <a:buClr>
                <a:schemeClr val="dk1"/>
              </a:buClr>
              <a:buSzPts val="1200"/>
              <a:buFont typeface="Arial"/>
              <a:buChar char="•"/>
            </a:pPr>
            <a:r>
              <a:rPr lang="en-US"/>
              <a:t>Can vote at your polling place</a:t>
            </a:r>
            <a:endParaRPr/>
          </a:p>
          <a:p>
            <a:pPr indent="-171450" lvl="0" marL="171450" rtl="0" algn="l">
              <a:spcBef>
                <a:spcPts val="0"/>
              </a:spcBef>
              <a:spcAft>
                <a:spcPts val="0"/>
              </a:spcAft>
              <a:buClr>
                <a:schemeClr val="dk1"/>
              </a:buClr>
              <a:buSzPts val="1200"/>
              <a:buFont typeface="Arial"/>
              <a:buChar char="•"/>
            </a:pPr>
            <a:r>
              <a:rPr lang="en-US"/>
              <a:t>Or you can vote a mail ballot at a county election office or satellite office</a:t>
            </a:r>
            <a:endParaRPr/>
          </a:p>
          <a:p>
            <a:pPr indent="0" lvl="0" marL="0" rtl="0" algn="l">
              <a:spcBef>
                <a:spcPts val="0"/>
              </a:spcBef>
              <a:spcAft>
                <a:spcPts val="0"/>
              </a:spcAft>
              <a:buNone/>
            </a:pPr>
            <a:r>
              <a:t/>
            </a:r>
            <a:endParaRPr/>
          </a:p>
        </p:txBody>
      </p:sp>
      <p:sp>
        <p:nvSpPr>
          <p:cNvPr id="85" name="Google Shape;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Each county handles return of the mail ballot differently. </a:t>
            </a:r>
            <a:endParaRPr/>
          </a:p>
          <a:p>
            <a:pPr indent="0" lvl="0" marL="0" rtl="0" algn="l">
              <a:spcBef>
                <a:spcPts val="0"/>
              </a:spcBef>
              <a:spcAft>
                <a:spcPts val="0"/>
              </a:spcAft>
              <a:buNone/>
            </a:pPr>
            <a:r>
              <a:rPr lang="en-US"/>
              <a:t>Some counties may utilize drop boxes</a:t>
            </a:r>
            <a:endParaRPr/>
          </a:p>
          <a:p>
            <a:pPr indent="0" lvl="0" marL="0" rtl="0" algn="l">
              <a:spcBef>
                <a:spcPts val="0"/>
              </a:spcBef>
              <a:spcAft>
                <a:spcPts val="0"/>
              </a:spcAft>
              <a:buNone/>
            </a:pPr>
            <a:r>
              <a:rPr lang="en-US"/>
              <a:t>Others may have satellite offices. </a:t>
            </a:r>
            <a:endParaRPr/>
          </a:p>
          <a:p>
            <a:pPr indent="0" lvl="0" marL="0" rtl="0" algn="l">
              <a:spcBef>
                <a:spcPts val="0"/>
              </a:spcBef>
              <a:spcAft>
                <a:spcPts val="0"/>
              </a:spcAft>
              <a:buNone/>
            </a:pPr>
            <a:r>
              <a:rPr lang="en-US"/>
              <a:t>Check your county's website for more details [PRESENTOR MAY PROVIDE THIS COUNTY SPECIFIC INFORMATION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-Simply having a postmarked ballot by 8 pm on 11/5 is NOT SUFFICIENT TO have it counted. It must be returned to the county election officials by that time and date. </a:t>
            </a:r>
            <a:endParaRPr/>
          </a:p>
          <a:p>
            <a:pPr indent="0" lvl="0" marL="0" rtl="0" algn="l">
              <a:spcBef>
                <a:spcPts val="0"/>
              </a:spcBef>
              <a:spcAft>
                <a:spcPts val="0"/>
              </a:spcAft>
              <a:buNone/>
            </a:pPr>
            <a:r>
              <a:t/>
            </a:r>
            <a:endParaRPr/>
          </a:p>
        </p:txBody>
      </p:sp>
      <p:sp>
        <p:nvSpPr>
          <p:cNvPr id="99" name="Google Shape;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of warning: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requested a mail ballot, but decided to vote in person, please take your ENTIRE envelope including your ballot to your polling location and follow the instructions of the poll workers there on how to vote in person after spoiling your mail ballot.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it is your first time voting at a NEW polling place, you need to bring an accepted form of identification: </a:t>
            </a:r>
            <a:r>
              <a:rPr b="1" lang="en-US"/>
              <a:t>student IDs work</a:t>
            </a:r>
            <a:r>
              <a:rPr lang="en-US"/>
              <a:t>, drivers licenses, etc.  There are  MANY acceptable forms of IDs listed on the Department of State Website. </a:t>
            </a:r>
            <a:endParaRPr/>
          </a:p>
          <a:p>
            <a:pPr indent="0" lvl="0" marL="0" rtl="0" algn="l">
              <a:spcBef>
                <a:spcPts val="0"/>
              </a:spcBef>
              <a:spcAft>
                <a:spcPts val="0"/>
              </a:spcAft>
              <a:buNone/>
            </a:pPr>
            <a:r>
              <a:t/>
            </a:r>
            <a:endParaRPr/>
          </a:p>
        </p:txBody>
      </p:sp>
      <p:sp>
        <p:nvSpPr>
          <p:cNvPr id="107" name="Google Shape;10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Please be aware that no matter what county you are in, if you go to a county election office or satellite office, you can request a mail ballot, fill it out on the spot, and then cast it all at one time.  </a:t>
            </a:r>
            <a:endParaRPr/>
          </a:p>
          <a:p>
            <a:pPr indent="0" lvl="0" marL="0" rtl="0" algn="l">
              <a:spcBef>
                <a:spcPts val="0"/>
              </a:spcBef>
              <a:spcAft>
                <a:spcPts val="0"/>
              </a:spcAft>
              <a:buNone/>
            </a:pPr>
            <a:r>
              <a:t/>
            </a:r>
            <a:endParaRPr/>
          </a:p>
        </p:txBody>
      </p:sp>
      <p:sp>
        <p:nvSpPr>
          <p:cNvPr id="122" name="Google Shape;12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Want to walk through this with you as people have had problems!</a:t>
            </a:r>
            <a:endParaRPr/>
          </a:p>
          <a:p>
            <a:pPr indent="0" lvl="0" marL="0" rtl="0" algn="l">
              <a:spcBef>
                <a:spcPts val="0"/>
              </a:spcBef>
              <a:spcAft>
                <a:spcPts val="0"/>
              </a:spcAft>
              <a:buNone/>
            </a:pPr>
            <a:r>
              <a:t/>
            </a:r>
            <a:endParaRPr/>
          </a:p>
        </p:txBody>
      </p:sp>
      <p:sp>
        <p:nvSpPr>
          <p:cNvPr id="131" name="Google Shape;1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rgbClr val="E12228"/>
        </a:solidFill>
      </p:bgPr>
    </p:bg>
    <p:spTree>
      <p:nvGrpSpPr>
        <p:cNvPr id="17" name="Shape 17"/>
        <p:cNvGrpSpPr/>
        <p:nvPr/>
      </p:nvGrpSpPr>
      <p:grpSpPr>
        <a:xfrm>
          <a:off x="0" y="0"/>
          <a:ext cx="0" cy="0"/>
          <a:chOff x="0" y="0"/>
          <a:chExt cx="0" cy="0"/>
        </a:xfrm>
      </p:grpSpPr>
      <p:pic>
        <p:nvPicPr>
          <p:cNvPr id="18" name="Google Shape;18;p20"/>
          <p:cNvPicPr preferRelativeResize="0"/>
          <p:nvPr/>
        </p:nvPicPr>
        <p:blipFill rotWithShape="1">
          <a:blip r:embed="rId2">
            <a:alphaModFix/>
          </a:blip>
          <a:srcRect b="44329" l="0" r="64288" t="0"/>
          <a:stretch/>
        </p:blipFill>
        <p:spPr>
          <a:xfrm>
            <a:off x="-19050" y="-25400"/>
            <a:ext cx="3689007" cy="3238157"/>
          </a:xfrm>
          <a:prstGeom prst="rect">
            <a:avLst/>
          </a:prstGeom>
          <a:noFill/>
          <a:ln>
            <a:noFill/>
          </a:ln>
        </p:spPr>
      </p:pic>
      <p:sp>
        <p:nvSpPr>
          <p:cNvPr id="19" name="Google Shape;19;p20"/>
          <p:cNvSpPr txBox="1"/>
          <p:nvPr>
            <p:ph type="title"/>
          </p:nvPr>
        </p:nvSpPr>
        <p:spPr>
          <a:xfrm>
            <a:off x="831850" y="1709738"/>
            <a:ext cx="10515600" cy="28527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6000"/>
              <a:buFont typeface="Garamon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pic>
        <p:nvPicPr>
          <p:cNvPr id="21" name="Google Shape;21;p20"/>
          <p:cNvPicPr preferRelativeResize="0"/>
          <p:nvPr/>
        </p:nvPicPr>
        <p:blipFill rotWithShape="1">
          <a:blip r:embed="rId3">
            <a:alphaModFix/>
          </a:blip>
          <a:srcRect b="0" l="71885" r="0" t="84139"/>
          <a:stretch/>
        </p:blipFill>
        <p:spPr>
          <a:xfrm>
            <a:off x="9396247" y="5969875"/>
            <a:ext cx="2795751" cy="888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21"/>
          <p:cNvSpPr txBox="1"/>
          <p:nvPr>
            <p:ph type="title"/>
          </p:nvPr>
        </p:nvSpPr>
        <p:spPr>
          <a:xfrm>
            <a:off x="2024742" y="365125"/>
            <a:ext cx="932905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2E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3589019"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9" name="Shape 29"/>
        <p:cNvGrpSpPr/>
        <p:nvPr/>
      </p:nvGrpSpPr>
      <p:grpSpPr>
        <a:xfrm>
          <a:off x="0" y="0"/>
          <a:ext cx="0" cy="0"/>
          <a:chOff x="0" y="0"/>
          <a:chExt cx="0" cy="0"/>
        </a:xfrm>
      </p:grpSpPr>
      <p:sp>
        <p:nvSpPr>
          <p:cNvPr id="30" name="Google Shape;30;p22"/>
          <p:cNvSpPr txBox="1"/>
          <p:nvPr>
            <p:ph type="title"/>
          </p:nvPr>
        </p:nvSpPr>
        <p:spPr>
          <a:xfrm>
            <a:off x="831850" y="1709738"/>
            <a:ext cx="10515600" cy="28527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2E47"/>
              </a:buClr>
              <a:buSzPts val="6000"/>
              <a:buFont typeface="Garamon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2" name="Google Shape;32;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1" type="ftr"/>
          </p:nvPr>
        </p:nvSpPr>
        <p:spPr>
          <a:xfrm>
            <a:off x="3589019"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3"/>
          <p:cNvSpPr txBox="1"/>
          <p:nvPr>
            <p:ph type="title"/>
          </p:nvPr>
        </p:nvSpPr>
        <p:spPr>
          <a:xfrm>
            <a:off x="1828801" y="365125"/>
            <a:ext cx="948472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2E47"/>
              </a:buClr>
              <a:buSzPts val="4400"/>
              <a:buFont typeface="Garamond"/>
              <a:buNone/>
              <a:defRPr b="1">
                <a:solidFill>
                  <a:srgbClr val="102E47"/>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3"/>
          <p:cNvSpPr txBox="1"/>
          <p:nvPr>
            <p:ph idx="1" type="body"/>
          </p:nvPr>
        </p:nvSpPr>
        <p:spPr>
          <a:xfrm>
            <a:off x="1828800" y="1825625"/>
            <a:ext cx="9524999"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Garamond"/>
                <a:ea typeface="Garamond"/>
                <a:cs typeface="Garamond"/>
                <a:sym typeface="Garamond"/>
              </a:defRPr>
            </a:lvl1pPr>
            <a:lvl2pPr indent="-381000" lvl="1" marL="914400" algn="l">
              <a:lnSpc>
                <a:spcPct val="90000"/>
              </a:lnSpc>
              <a:spcBef>
                <a:spcPts val="500"/>
              </a:spcBef>
              <a:spcAft>
                <a:spcPts val="0"/>
              </a:spcAft>
              <a:buClr>
                <a:schemeClr val="dk1"/>
              </a:buClr>
              <a:buSzPts val="2400"/>
              <a:buChar char="•"/>
              <a:defRPr>
                <a:latin typeface="Garamond"/>
                <a:ea typeface="Garamond"/>
                <a:cs typeface="Garamond"/>
                <a:sym typeface="Garamond"/>
              </a:defRPr>
            </a:lvl2pPr>
            <a:lvl3pPr indent="-355600" lvl="2" marL="1371600" algn="l">
              <a:lnSpc>
                <a:spcPct val="90000"/>
              </a:lnSpc>
              <a:spcBef>
                <a:spcPts val="500"/>
              </a:spcBef>
              <a:spcAft>
                <a:spcPts val="0"/>
              </a:spcAft>
              <a:buClr>
                <a:schemeClr val="dk1"/>
              </a:buClr>
              <a:buSzPts val="2000"/>
              <a:buChar char="•"/>
              <a:defRPr>
                <a:latin typeface="Garamond"/>
                <a:ea typeface="Garamond"/>
                <a:cs typeface="Garamond"/>
                <a:sym typeface="Garamond"/>
              </a:defRPr>
            </a:lvl3pPr>
            <a:lvl4pPr indent="-342900" lvl="3" marL="1828800" algn="l">
              <a:lnSpc>
                <a:spcPct val="90000"/>
              </a:lnSpc>
              <a:spcBef>
                <a:spcPts val="500"/>
              </a:spcBef>
              <a:spcAft>
                <a:spcPts val="0"/>
              </a:spcAft>
              <a:buClr>
                <a:schemeClr val="dk1"/>
              </a:buClr>
              <a:buSzPts val="1800"/>
              <a:buChar char="•"/>
              <a:defRPr>
                <a:latin typeface="Garamond"/>
                <a:ea typeface="Garamond"/>
                <a:cs typeface="Garamond"/>
                <a:sym typeface="Garamond"/>
              </a:defRPr>
            </a:lvl4pPr>
            <a:lvl5pPr indent="-342900" lvl="4" marL="2286000" algn="l">
              <a:lnSpc>
                <a:spcPct val="90000"/>
              </a:lnSpc>
              <a:spcBef>
                <a:spcPts val="500"/>
              </a:spcBef>
              <a:spcAft>
                <a:spcPts val="0"/>
              </a:spcAft>
              <a:buClr>
                <a:schemeClr val="dk1"/>
              </a:buClr>
              <a:buSzPts val="1800"/>
              <a:buChar char="•"/>
              <a:defRPr>
                <a:latin typeface="Garamond"/>
                <a:ea typeface="Garamond"/>
                <a:cs typeface="Garamond"/>
                <a:sym typeface="Garamond"/>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1" type="ftr"/>
          </p:nvPr>
        </p:nvSpPr>
        <p:spPr>
          <a:xfrm>
            <a:off x="3589019"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2E47"/>
              </a:buClr>
              <a:buSzPts val="6000"/>
              <a:buFont typeface="Garamond"/>
              <a:buNone/>
              <a:defRPr b="1" sz="6000">
                <a:solidFill>
                  <a:srgbClr val="102E47"/>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Garamond"/>
                <a:ea typeface="Garamond"/>
                <a:cs typeface="Garamond"/>
                <a:sym typeface="Garamon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1" type="ftr"/>
          </p:nvPr>
        </p:nvSpPr>
        <p:spPr>
          <a:xfrm>
            <a:off x="3581400"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5"/>
          <p:cNvSpPr txBox="1"/>
          <p:nvPr>
            <p:ph type="title"/>
          </p:nvPr>
        </p:nvSpPr>
        <p:spPr>
          <a:xfrm>
            <a:off x="2455817" y="365125"/>
            <a:ext cx="8897983"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102E47"/>
              </a:buClr>
              <a:buSzPts val="4400"/>
              <a:buFont typeface="Garamond"/>
              <a:buNone/>
              <a:defRPr b="1">
                <a:solidFill>
                  <a:srgbClr val="102E47"/>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1" type="ftr"/>
          </p:nvPr>
        </p:nvSpPr>
        <p:spPr>
          <a:xfrm>
            <a:off x="3581400" y="6356350"/>
            <a:ext cx="4114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black background with a red and blue triangle&#10;&#10;Description automatically generated" id="10" name="Google Shape;10;p19"/>
          <p:cNvPicPr preferRelativeResize="0"/>
          <p:nvPr/>
        </p:nvPicPr>
        <p:blipFill rotWithShape="1">
          <a:blip r:embed="rId1">
            <a:alphaModFix/>
          </a:blip>
          <a:srcRect b="43588" l="0" r="65144" t="0"/>
          <a:stretch/>
        </p:blipFill>
        <p:spPr>
          <a:xfrm>
            <a:off x="-19051" y="-25400"/>
            <a:ext cx="3600451" cy="3281272"/>
          </a:xfrm>
          <a:prstGeom prst="rect">
            <a:avLst/>
          </a:prstGeom>
          <a:noFill/>
          <a:ln>
            <a:noFill/>
          </a:ln>
        </p:spPr>
      </p:pic>
      <p:pic>
        <p:nvPicPr>
          <p:cNvPr id="11" name="Google Shape;11;p19"/>
          <p:cNvPicPr preferRelativeResize="0"/>
          <p:nvPr/>
        </p:nvPicPr>
        <p:blipFill rotWithShape="1">
          <a:blip r:embed="rId2">
            <a:alphaModFix/>
          </a:blip>
          <a:srcRect b="0" l="67417" r="0" t="77649"/>
          <a:stretch/>
        </p:blipFill>
        <p:spPr>
          <a:xfrm>
            <a:off x="8948056" y="5603966"/>
            <a:ext cx="3238153" cy="1250774"/>
          </a:xfrm>
          <a:prstGeom prst="rect">
            <a:avLst/>
          </a:prstGeom>
          <a:noFill/>
          <a:ln>
            <a:noFill/>
          </a:ln>
        </p:spPr>
      </p:pic>
      <p:sp>
        <p:nvSpPr>
          <p:cNvPr id="12" name="Google Shape;12;p19"/>
          <p:cNvSpPr txBox="1"/>
          <p:nvPr>
            <p:ph type="title"/>
          </p:nvPr>
        </p:nvSpPr>
        <p:spPr>
          <a:xfrm>
            <a:off x="2024742" y="365125"/>
            <a:ext cx="932905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02E47"/>
              </a:buClr>
              <a:buSzPts val="4400"/>
              <a:buFont typeface="Garamond"/>
              <a:buNone/>
              <a:defRPr b="1" i="0" sz="4400" u="none" cap="none" strike="noStrike">
                <a:solidFill>
                  <a:srgbClr val="102E47"/>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9"/>
          <p:cNvSpPr txBox="1"/>
          <p:nvPr>
            <p:ph idx="1" type="body"/>
          </p:nvPr>
        </p:nvSpPr>
        <p:spPr>
          <a:xfrm>
            <a:off x="2024742" y="1825625"/>
            <a:ext cx="9329058"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Garamond"/>
                <a:ea typeface="Garamond"/>
                <a:cs typeface="Garamond"/>
                <a:sym typeface="Garamon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Garamond"/>
                <a:ea typeface="Garamond"/>
                <a:cs typeface="Garamond"/>
                <a:sym typeface="Garamond"/>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Garamond"/>
                <a:ea typeface="Garamond"/>
                <a:cs typeface="Garamond"/>
                <a:sym typeface="Garamond"/>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aramond"/>
                <a:ea typeface="Garamond"/>
                <a:cs typeface="Garamond"/>
                <a:sym typeface="Garamond"/>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aramond"/>
                <a:ea typeface="Garamond"/>
                <a:cs typeface="Garamond"/>
                <a:sym typeface="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9"/>
          <p:cNvSpPr txBox="1"/>
          <p:nvPr>
            <p:ph idx="11" type="ftr"/>
          </p:nvPr>
        </p:nvSpPr>
        <p:spPr>
          <a:xfrm>
            <a:off x="3589019"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9"/>
          <p:cNvSpPr txBox="1"/>
          <p:nvPr>
            <p:ph idx="12" type="sldNum"/>
          </p:nvPr>
        </p:nvSpPr>
        <p:spPr>
          <a:xfrm>
            <a:off x="7696200" y="6356350"/>
            <a:ext cx="1500052"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nvSpPr>
        <p:spPr>
          <a:xfrm>
            <a:off x="1837669" y="2028616"/>
            <a:ext cx="9065302"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chemeClr val="lt1"/>
                </a:solidFill>
                <a:latin typeface="Geo"/>
                <a:ea typeface="Geo"/>
                <a:cs typeface="Geo"/>
                <a:sym typeface="Geo"/>
              </a:rPr>
              <a:t>Ready to Vote </a:t>
            </a:r>
            <a:endParaRPr/>
          </a:p>
          <a:p>
            <a:pPr indent="0" lvl="0" marL="0" marR="0" rtl="0" algn="ctr">
              <a:spcBef>
                <a:spcPts val="0"/>
              </a:spcBef>
              <a:spcAft>
                <a:spcPts val="0"/>
              </a:spcAft>
              <a:buNone/>
            </a:pPr>
            <a:r>
              <a:rPr lang="en-US" sz="8800">
                <a:solidFill>
                  <a:schemeClr val="lt1"/>
                </a:solidFill>
                <a:latin typeface="Geo"/>
                <a:ea typeface="Geo"/>
                <a:cs typeface="Geo"/>
                <a:sym typeface="Geo"/>
              </a:rPr>
              <a:t>in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nvSpPr>
        <p:spPr>
          <a:xfrm>
            <a:off x="928513" y="2057083"/>
            <a:ext cx="4346005" cy="908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12228"/>
              </a:buClr>
              <a:buSzPts val="4800"/>
              <a:buFont typeface="Arial"/>
              <a:buNone/>
            </a:pPr>
            <a:r>
              <a:rPr b="1" lang="en-US" sz="4800">
                <a:solidFill>
                  <a:srgbClr val="E12228"/>
                </a:solidFill>
                <a:latin typeface="Geo"/>
                <a:ea typeface="Geo"/>
                <a:cs typeface="Geo"/>
                <a:sym typeface="Geo"/>
              </a:rPr>
              <a:t>Step One</a:t>
            </a:r>
            <a:endParaRPr sz="4800">
              <a:solidFill>
                <a:srgbClr val="E12228"/>
              </a:solidFill>
              <a:latin typeface="Geo"/>
              <a:ea typeface="Geo"/>
              <a:cs typeface="Geo"/>
              <a:sym typeface="Geo"/>
            </a:endParaRPr>
          </a:p>
        </p:txBody>
      </p:sp>
      <p:sp>
        <p:nvSpPr>
          <p:cNvPr id="142" name="Google Shape;142;p10"/>
          <p:cNvSpPr txBox="1"/>
          <p:nvPr/>
        </p:nvSpPr>
        <p:spPr>
          <a:xfrm>
            <a:off x="787902" y="2965327"/>
            <a:ext cx="6091184"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33E7D"/>
              </a:buClr>
              <a:buSzPts val="2800"/>
              <a:buFont typeface="Arial"/>
              <a:buChar char="•"/>
            </a:pPr>
            <a:r>
              <a:rPr lang="en-US" sz="2800">
                <a:solidFill>
                  <a:srgbClr val="233E7D"/>
                </a:solidFill>
                <a:latin typeface="Tahoma"/>
                <a:ea typeface="Tahoma"/>
                <a:cs typeface="Tahoma"/>
                <a:sym typeface="Tahoma"/>
              </a:rPr>
              <a:t>Read the instructions and mark your ballot.</a:t>
            </a:r>
            <a:endParaRPr/>
          </a:p>
          <a:p>
            <a:pPr indent="-165100" lvl="0" marL="342900" marR="0" rtl="0" algn="l">
              <a:spcBef>
                <a:spcPts val="0"/>
              </a:spcBef>
              <a:spcAft>
                <a:spcPts val="0"/>
              </a:spcAft>
              <a:buClr>
                <a:schemeClr val="dk1"/>
              </a:buClr>
              <a:buSzPts val="2800"/>
              <a:buFont typeface="Arial"/>
              <a:buNone/>
            </a:pPr>
            <a:r>
              <a:t/>
            </a:r>
            <a:endParaRPr sz="28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800"/>
              <a:buFont typeface="Arial"/>
              <a:buChar char="•"/>
            </a:pPr>
            <a:r>
              <a:rPr lang="en-US" sz="2800">
                <a:solidFill>
                  <a:srgbClr val="233E7D"/>
                </a:solidFill>
                <a:latin typeface="Tahoma"/>
                <a:ea typeface="Tahoma"/>
                <a:cs typeface="Tahoma"/>
                <a:sym typeface="Tahoma"/>
              </a:rPr>
              <a:t>Be sure to complete the front and back of the ballot.</a:t>
            </a:r>
            <a:endParaRPr/>
          </a:p>
        </p:txBody>
      </p:sp>
      <p:pic>
        <p:nvPicPr>
          <p:cNvPr id="143" name="Google Shape;143;p10"/>
          <p:cNvPicPr preferRelativeResize="0"/>
          <p:nvPr/>
        </p:nvPicPr>
        <p:blipFill rotWithShape="1">
          <a:blip r:embed="rId3">
            <a:alphaModFix/>
          </a:blip>
          <a:srcRect b="0" l="0" r="0" t="0"/>
          <a:stretch/>
        </p:blipFill>
        <p:spPr>
          <a:xfrm>
            <a:off x="7114206" y="1622635"/>
            <a:ext cx="4149281" cy="41382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nvSpPr>
        <p:spPr>
          <a:xfrm>
            <a:off x="928297" y="2050187"/>
            <a:ext cx="3863572" cy="908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12228"/>
              </a:buClr>
              <a:buSzPts val="4800"/>
              <a:buFont typeface="Arial"/>
              <a:buNone/>
            </a:pPr>
            <a:r>
              <a:rPr b="1" lang="en-US" sz="4800">
                <a:solidFill>
                  <a:srgbClr val="E12228"/>
                </a:solidFill>
                <a:latin typeface="Geo"/>
                <a:ea typeface="Geo"/>
                <a:cs typeface="Geo"/>
                <a:sym typeface="Geo"/>
              </a:rPr>
              <a:t>Step Two</a:t>
            </a:r>
            <a:endParaRPr sz="4800">
              <a:solidFill>
                <a:srgbClr val="E12228"/>
              </a:solidFill>
              <a:latin typeface="Geo"/>
              <a:ea typeface="Geo"/>
              <a:cs typeface="Geo"/>
              <a:sym typeface="Geo"/>
            </a:endParaRPr>
          </a:p>
        </p:txBody>
      </p:sp>
      <p:sp>
        <p:nvSpPr>
          <p:cNvPr id="149" name="Google Shape;149;p11"/>
          <p:cNvSpPr txBox="1"/>
          <p:nvPr/>
        </p:nvSpPr>
        <p:spPr>
          <a:xfrm>
            <a:off x="928297" y="2821559"/>
            <a:ext cx="7235315" cy="341632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Seal your ballot in the </a:t>
            </a:r>
            <a:r>
              <a:rPr b="1" lang="en-US" sz="2400">
                <a:solidFill>
                  <a:srgbClr val="233E7D"/>
                </a:solidFill>
                <a:latin typeface="Tahoma"/>
                <a:ea typeface="Tahoma"/>
                <a:cs typeface="Tahoma"/>
                <a:sym typeface="Tahoma"/>
              </a:rPr>
              <a:t>yellow envelope</a:t>
            </a:r>
            <a:r>
              <a:rPr lang="en-US" sz="2400">
                <a:solidFill>
                  <a:srgbClr val="233E7D"/>
                </a:solidFill>
                <a:latin typeface="Tahoma"/>
                <a:ea typeface="Tahoma"/>
                <a:cs typeface="Tahoma"/>
                <a:sym typeface="Tahoma"/>
              </a:rPr>
              <a:t> </a:t>
            </a:r>
            <a:endParaRPr/>
          </a:p>
          <a:p>
            <a:pPr indent="0" lvl="0" marL="0" marR="0" rtl="0" algn="l">
              <a:spcBef>
                <a:spcPts val="0"/>
              </a:spcBef>
              <a:spcAft>
                <a:spcPts val="0"/>
              </a:spcAft>
              <a:buNone/>
            </a:pPr>
            <a:r>
              <a:rPr lang="en-US" sz="2400">
                <a:solidFill>
                  <a:srgbClr val="233E7D"/>
                </a:solidFill>
                <a:latin typeface="Tahoma"/>
                <a:ea typeface="Tahoma"/>
                <a:cs typeface="Tahoma"/>
                <a:sym typeface="Tahoma"/>
              </a:rPr>
              <a:t>    marked “Official Election Ballot." </a:t>
            </a:r>
            <a:endParaRPr/>
          </a:p>
          <a:p>
            <a:pPr indent="-190500" lvl="0" marL="342900" marR="0" rtl="0" algn="l">
              <a:spcBef>
                <a:spcPts val="0"/>
              </a:spcBef>
              <a:spcAft>
                <a:spcPts val="0"/>
              </a:spcAft>
              <a:buClr>
                <a:schemeClr val="dk1"/>
              </a:buClr>
              <a:buSzPts val="2400"/>
              <a:buFont typeface="Arial"/>
              <a:buNone/>
            </a:pPr>
            <a:r>
              <a:t/>
            </a:r>
            <a:endParaRPr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Do not make any stray marks on </a:t>
            </a:r>
            <a:endParaRPr/>
          </a:p>
          <a:p>
            <a:pPr indent="0" lvl="0" marL="0" marR="0" rtl="0" algn="l">
              <a:spcBef>
                <a:spcPts val="0"/>
              </a:spcBef>
              <a:spcAft>
                <a:spcPts val="0"/>
              </a:spcAft>
              <a:buNone/>
            </a:pPr>
            <a:r>
              <a:rPr lang="en-US" sz="2400">
                <a:solidFill>
                  <a:srgbClr val="233E7D"/>
                </a:solidFill>
                <a:latin typeface="Tahoma"/>
                <a:ea typeface="Tahoma"/>
                <a:cs typeface="Tahoma"/>
                <a:sym typeface="Tahoma"/>
              </a:rPr>
              <a:t>    the yellow envelope. </a:t>
            </a:r>
            <a:endParaRPr/>
          </a:p>
          <a:p>
            <a:pPr indent="-190500" lvl="0" marL="342900" marR="0" rtl="0" algn="l">
              <a:spcBef>
                <a:spcPts val="0"/>
              </a:spcBef>
              <a:spcAft>
                <a:spcPts val="0"/>
              </a:spcAft>
              <a:buClr>
                <a:schemeClr val="dk1"/>
              </a:buClr>
              <a:buSzPts val="2400"/>
              <a:buFont typeface="Arial"/>
              <a:buNone/>
            </a:pPr>
            <a:r>
              <a:t/>
            </a:r>
            <a:endParaRPr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Your ballot </a:t>
            </a:r>
            <a:r>
              <a:rPr b="1" lang="en-US" sz="2400">
                <a:solidFill>
                  <a:srgbClr val="233E7D"/>
                </a:solidFill>
                <a:latin typeface="Tahoma"/>
                <a:ea typeface="Tahoma"/>
                <a:cs typeface="Tahoma"/>
                <a:sym typeface="Tahoma"/>
              </a:rPr>
              <a:t>must</a:t>
            </a:r>
            <a:r>
              <a:rPr lang="en-US" sz="2400">
                <a:solidFill>
                  <a:srgbClr val="233E7D"/>
                </a:solidFill>
                <a:latin typeface="Tahoma"/>
                <a:ea typeface="Tahoma"/>
                <a:cs typeface="Tahoma"/>
                <a:sym typeface="Tahoma"/>
              </a:rPr>
              <a:t> be enclosed and </a:t>
            </a:r>
            <a:endParaRPr/>
          </a:p>
          <a:p>
            <a:pPr indent="0" lvl="0" marL="0" marR="0" rtl="0" algn="l">
              <a:spcBef>
                <a:spcPts val="0"/>
              </a:spcBef>
              <a:spcAft>
                <a:spcPts val="0"/>
              </a:spcAft>
              <a:buNone/>
            </a:pPr>
            <a:r>
              <a:rPr lang="en-US" sz="2400">
                <a:solidFill>
                  <a:srgbClr val="233E7D"/>
                </a:solidFill>
                <a:latin typeface="Tahoma"/>
                <a:ea typeface="Tahoma"/>
                <a:cs typeface="Tahoma"/>
                <a:sym typeface="Tahoma"/>
              </a:rPr>
              <a:t>    sealed in the yellow envelope marked </a:t>
            </a:r>
            <a:endParaRPr/>
          </a:p>
          <a:p>
            <a:pPr indent="0" lvl="0" marL="0" marR="0" rtl="0" algn="l">
              <a:spcBef>
                <a:spcPts val="0"/>
              </a:spcBef>
              <a:spcAft>
                <a:spcPts val="0"/>
              </a:spcAft>
              <a:buNone/>
            </a:pPr>
            <a:r>
              <a:rPr lang="en-US" sz="2400">
                <a:solidFill>
                  <a:srgbClr val="233E7D"/>
                </a:solidFill>
                <a:latin typeface="Tahoma"/>
                <a:ea typeface="Tahoma"/>
                <a:cs typeface="Tahoma"/>
                <a:sym typeface="Tahoma"/>
              </a:rPr>
              <a:t>    “Official Election Ballot" or it will not be counted. </a:t>
            </a:r>
            <a:endParaRPr/>
          </a:p>
        </p:txBody>
      </p:sp>
      <p:pic>
        <p:nvPicPr>
          <p:cNvPr id="150" name="Google Shape;150;p11"/>
          <p:cNvPicPr preferRelativeResize="0"/>
          <p:nvPr/>
        </p:nvPicPr>
        <p:blipFill rotWithShape="1">
          <a:blip r:embed="rId3">
            <a:alphaModFix/>
          </a:blip>
          <a:srcRect b="0" l="0" r="0" t="0"/>
          <a:stretch/>
        </p:blipFill>
        <p:spPr>
          <a:xfrm>
            <a:off x="7981627" y="1185340"/>
            <a:ext cx="3282076" cy="3272438"/>
          </a:xfrm>
          <a:prstGeom prst="rect">
            <a:avLst/>
          </a:prstGeom>
          <a:noFill/>
          <a:ln>
            <a:noFill/>
          </a:ln>
        </p:spPr>
      </p:pic>
      <p:pic>
        <p:nvPicPr>
          <p:cNvPr descr="A close up of a book&#10;&#10;Description automatically generated with low confidence" id="151" name="Google Shape;151;p11"/>
          <p:cNvPicPr preferRelativeResize="0"/>
          <p:nvPr/>
        </p:nvPicPr>
        <p:blipFill rotWithShape="1">
          <a:blip r:embed="rId4">
            <a:alphaModFix/>
          </a:blip>
          <a:srcRect b="0" l="0" r="0" t="0"/>
          <a:stretch/>
        </p:blipFill>
        <p:spPr>
          <a:xfrm rot="247980">
            <a:off x="7718694" y="3218966"/>
            <a:ext cx="3807942" cy="217596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nvSpPr>
        <p:spPr>
          <a:xfrm>
            <a:off x="1074282" y="1760057"/>
            <a:ext cx="4346005" cy="908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12228"/>
              </a:buClr>
              <a:buSzPts val="4800"/>
              <a:buFont typeface="Arial"/>
              <a:buNone/>
            </a:pPr>
            <a:r>
              <a:rPr b="1" lang="en-US" sz="4800">
                <a:solidFill>
                  <a:srgbClr val="E12228"/>
                </a:solidFill>
                <a:latin typeface="Geo"/>
                <a:ea typeface="Geo"/>
                <a:cs typeface="Geo"/>
                <a:sym typeface="Geo"/>
              </a:rPr>
              <a:t>Step Three</a:t>
            </a:r>
            <a:endParaRPr sz="4800">
              <a:solidFill>
                <a:srgbClr val="E12228"/>
              </a:solidFill>
              <a:latin typeface="Geo"/>
              <a:ea typeface="Geo"/>
              <a:cs typeface="Geo"/>
              <a:sym typeface="Geo"/>
            </a:endParaRPr>
          </a:p>
        </p:txBody>
      </p:sp>
      <p:sp>
        <p:nvSpPr>
          <p:cNvPr id="158" name="Google Shape;158;p12"/>
          <p:cNvSpPr txBox="1"/>
          <p:nvPr/>
        </p:nvSpPr>
        <p:spPr>
          <a:xfrm>
            <a:off x="995146" y="2540782"/>
            <a:ext cx="6909021"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Seal the yellow envelope in the pre-addressed outer return envelope.</a:t>
            </a:r>
            <a:endParaRPr/>
          </a:p>
          <a:p>
            <a:pPr indent="0" lvl="0" marL="0" marR="0" rtl="0" algn="l">
              <a:spcBef>
                <a:spcPts val="0"/>
              </a:spcBef>
              <a:spcAft>
                <a:spcPts val="0"/>
              </a:spcAft>
              <a:buNone/>
            </a:pPr>
            <a:r>
              <a:t/>
            </a:r>
            <a:endParaRPr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Sign and write the current date on the voter's declaration on the outside of the outer return envelope.</a:t>
            </a:r>
            <a:endParaRPr/>
          </a:p>
          <a:p>
            <a:pPr indent="0" lvl="0" marL="0" marR="0" rtl="0" algn="l">
              <a:spcBef>
                <a:spcPts val="0"/>
              </a:spcBef>
              <a:spcAft>
                <a:spcPts val="0"/>
              </a:spcAft>
              <a:buNone/>
            </a:pPr>
            <a:r>
              <a:t/>
            </a:r>
            <a:endParaRPr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If you do not complete the declaration on the return envelope,</a:t>
            </a:r>
            <a:r>
              <a:rPr b="1" lang="en-US" sz="2400">
                <a:solidFill>
                  <a:srgbClr val="233E7D"/>
                </a:solidFill>
                <a:latin typeface="Tahoma"/>
                <a:ea typeface="Tahoma"/>
                <a:cs typeface="Tahoma"/>
                <a:sym typeface="Tahoma"/>
              </a:rPr>
              <a:t> your ballot will not be counted.</a:t>
            </a:r>
            <a:endParaRPr/>
          </a:p>
        </p:txBody>
      </p:sp>
      <p:pic>
        <p:nvPicPr>
          <p:cNvPr descr="A picture containing text, businesscard" id="159" name="Google Shape;159;p12"/>
          <p:cNvPicPr preferRelativeResize="0"/>
          <p:nvPr/>
        </p:nvPicPr>
        <p:blipFill rotWithShape="1">
          <a:blip r:embed="rId3">
            <a:alphaModFix/>
          </a:blip>
          <a:srcRect b="7819" l="12621" r="19477" t="17475"/>
          <a:stretch/>
        </p:blipFill>
        <p:spPr>
          <a:xfrm>
            <a:off x="7136090" y="910520"/>
            <a:ext cx="4979553" cy="5507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nvSpPr>
        <p:spPr>
          <a:xfrm>
            <a:off x="1172308" y="1932832"/>
            <a:ext cx="4346005" cy="908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12228"/>
              </a:buClr>
              <a:buSzPts val="4800"/>
              <a:buFont typeface="Arial"/>
              <a:buNone/>
            </a:pPr>
            <a:r>
              <a:rPr b="1" lang="en-US" sz="4800">
                <a:solidFill>
                  <a:srgbClr val="E12228"/>
                </a:solidFill>
                <a:latin typeface="Geo"/>
                <a:ea typeface="Geo"/>
                <a:cs typeface="Geo"/>
                <a:sym typeface="Geo"/>
              </a:rPr>
              <a:t>Step Four</a:t>
            </a:r>
            <a:endParaRPr sz="4800">
              <a:solidFill>
                <a:srgbClr val="E12228"/>
              </a:solidFill>
              <a:latin typeface="Geo"/>
              <a:ea typeface="Geo"/>
              <a:cs typeface="Geo"/>
              <a:sym typeface="Geo"/>
            </a:endParaRPr>
          </a:p>
        </p:txBody>
      </p:sp>
      <p:sp>
        <p:nvSpPr>
          <p:cNvPr id="166" name="Google Shape;166;p13"/>
          <p:cNvSpPr txBox="1"/>
          <p:nvPr/>
        </p:nvSpPr>
        <p:spPr>
          <a:xfrm>
            <a:off x="1033799" y="2756234"/>
            <a:ext cx="6860894"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33E7D"/>
              </a:buClr>
              <a:buSzPts val="2400"/>
              <a:buFont typeface="Arial"/>
              <a:buChar char="•"/>
            </a:pPr>
            <a:r>
              <a:rPr b="1" lang="en-US" sz="2400">
                <a:solidFill>
                  <a:srgbClr val="233E7D"/>
                </a:solidFill>
                <a:latin typeface="Tahoma"/>
                <a:ea typeface="Tahoma"/>
                <a:cs typeface="Tahoma"/>
                <a:sym typeface="Tahoma"/>
              </a:rPr>
              <a:t>Return your complete ballot to the county election board.</a:t>
            </a:r>
            <a:endParaRPr/>
          </a:p>
          <a:p>
            <a:pPr indent="-190500" lvl="0" marL="342900" marR="0" rtl="0" algn="l">
              <a:spcBef>
                <a:spcPts val="0"/>
              </a:spcBef>
              <a:spcAft>
                <a:spcPts val="0"/>
              </a:spcAft>
              <a:buClr>
                <a:schemeClr val="dk1"/>
              </a:buClr>
              <a:buSzPts val="2400"/>
              <a:buFont typeface="Arial"/>
              <a:buNone/>
            </a:pPr>
            <a:r>
              <a:t/>
            </a:r>
            <a:endParaRPr b="1"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Absentee and Mail-in Ballots must be received by </a:t>
            </a:r>
            <a:r>
              <a:rPr b="1" lang="en-US" sz="2400">
                <a:solidFill>
                  <a:srgbClr val="233E7D"/>
                </a:solidFill>
                <a:latin typeface="Tahoma"/>
                <a:ea typeface="Tahoma"/>
                <a:cs typeface="Tahoma"/>
                <a:sym typeface="Tahoma"/>
              </a:rPr>
              <a:t>8pm on election day.</a:t>
            </a:r>
            <a:r>
              <a:rPr lang="en-US" sz="2400">
                <a:solidFill>
                  <a:srgbClr val="233E7D"/>
                </a:solidFill>
                <a:latin typeface="Tahoma"/>
                <a:ea typeface="Tahoma"/>
                <a:cs typeface="Tahoma"/>
                <a:sym typeface="Tahoma"/>
              </a:rPr>
              <a:t> </a:t>
            </a:r>
            <a:endParaRPr/>
          </a:p>
          <a:p>
            <a:pPr indent="-190500" lvl="0" marL="342900" marR="0" rtl="0" algn="l">
              <a:spcBef>
                <a:spcPts val="0"/>
              </a:spcBef>
              <a:spcAft>
                <a:spcPts val="0"/>
              </a:spcAft>
              <a:buClr>
                <a:schemeClr val="dk1"/>
              </a:buClr>
              <a:buSzPts val="2400"/>
              <a:buFont typeface="Arial"/>
              <a:buNone/>
            </a:pPr>
            <a:r>
              <a:t/>
            </a:r>
            <a:endParaRPr sz="2400">
              <a:solidFill>
                <a:srgbClr val="233E7D"/>
              </a:solidFill>
              <a:latin typeface="Tahoma"/>
              <a:ea typeface="Tahoma"/>
              <a:cs typeface="Tahoma"/>
              <a:sym typeface="Tahoma"/>
            </a:endParaRPr>
          </a:p>
          <a:p>
            <a:pPr indent="-342900" lvl="0" marL="342900" marR="0" rtl="0" algn="l">
              <a:spcBef>
                <a:spcPts val="0"/>
              </a:spcBef>
              <a:spcAft>
                <a:spcPts val="0"/>
              </a:spcAft>
              <a:buClr>
                <a:srgbClr val="233E7D"/>
              </a:buClr>
              <a:buSzPts val="2400"/>
              <a:buFont typeface="Arial"/>
              <a:buChar char="•"/>
            </a:pPr>
            <a:r>
              <a:rPr lang="en-US" sz="2400">
                <a:solidFill>
                  <a:srgbClr val="233E7D"/>
                </a:solidFill>
                <a:latin typeface="Tahoma"/>
                <a:ea typeface="Tahoma"/>
                <a:cs typeface="Tahoma"/>
                <a:sym typeface="Tahoma"/>
              </a:rPr>
              <a:t>To ensure your ballot is counted, return the ballot </a:t>
            </a:r>
            <a:r>
              <a:rPr b="1" lang="en-US" sz="2400">
                <a:solidFill>
                  <a:srgbClr val="233E7D"/>
                </a:solidFill>
                <a:latin typeface="Tahoma"/>
                <a:ea typeface="Tahoma"/>
                <a:cs typeface="Tahoma"/>
                <a:sym typeface="Tahoma"/>
              </a:rPr>
              <a:t>as soon as possible.</a:t>
            </a:r>
            <a:endParaRPr sz="2400">
              <a:solidFill>
                <a:srgbClr val="233E7D"/>
              </a:solidFill>
              <a:latin typeface="Tahoma"/>
              <a:ea typeface="Tahoma"/>
              <a:cs typeface="Tahoma"/>
              <a:sym typeface="Tahoma"/>
            </a:endParaRPr>
          </a:p>
        </p:txBody>
      </p:sp>
      <p:pic>
        <p:nvPicPr>
          <p:cNvPr descr="Qr code&#10;&#10;Description automatically generated" id="167" name="Google Shape;167;p13"/>
          <p:cNvPicPr preferRelativeResize="0"/>
          <p:nvPr/>
        </p:nvPicPr>
        <p:blipFill rotWithShape="1">
          <a:blip r:embed="rId3">
            <a:alphaModFix/>
          </a:blip>
          <a:srcRect b="0" l="0" r="0" t="0"/>
          <a:stretch/>
        </p:blipFill>
        <p:spPr>
          <a:xfrm>
            <a:off x="8156163" y="2756234"/>
            <a:ext cx="2863529" cy="2863529"/>
          </a:xfrm>
          <a:prstGeom prst="rect">
            <a:avLst/>
          </a:prstGeom>
          <a:noFill/>
          <a:ln>
            <a:noFill/>
          </a:ln>
        </p:spPr>
      </p:pic>
      <p:sp>
        <p:nvSpPr>
          <p:cNvPr id="168" name="Google Shape;168;p13"/>
          <p:cNvSpPr txBox="1"/>
          <p:nvPr/>
        </p:nvSpPr>
        <p:spPr>
          <a:xfrm>
            <a:off x="7621314" y="1990590"/>
            <a:ext cx="397331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a:solidFill>
                  <a:srgbClr val="45464F"/>
                </a:solidFill>
                <a:latin typeface="Geo"/>
                <a:ea typeface="Geo"/>
                <a:cs typeface="Geo"/>
                <a:sym typeface="Geo"/>
              </a:rPr>
              <a:t>Find where to return your completed mail ballot.</a:t>
            </a:r>
            <a:endParaRPr b="0" i="0" sz="2000" u="none" cap="none" strike="noStrike">
              <a:solidFill>
                <a:srgbClr val="233E7D"/>
              </a:solidFill>
              <a:latin typeface="Geo"/>
              <a:ea typeface="Geo"/>
              <a:cs typeface="Geo"/>
              <a:sym typeface="Ge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nvSpPr>
        <p:spPr>
          <a:xfrm>
            <a:off x="2724797" y="1172454"/>
            <a:ext cx="6742403" cy="106875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E47"/>
              </a:buClr>
              <a:buSzPts val="4400"/>
              <a:buFont typeface="Arial"/>
              <a:buNone/>
            </a:pPr>
            <a:r>
              <a:rPr b="1" lang="en-US" sz="4400">
                <a:solidFill>
                  <a:srgbClr val="102E47"/>
                </a:solidFill>
                <a:latin typeface="Geo"/>
                <a:ea typeface="Geo"/>
                <a:cs typeface="Geo"/>
                <a:sym typeface="Geo"/>
              </a:rPr>
              <a:t>Find these steps online at vote.pa.gov</a:t>
            </a:r>
            <a:endParaRPr sz="4400">
              <a:solidFill>
                <a:srgbClr val="102E47"/>
              </a:solidFill>
              <a:latin typeface="Geo"/>
              <a:ea typeface="Geo"/>
              <a:cs typeface="Geo"/>
              <a:sym typeface="Geo"/>
            </a:endParaRPr>
          </a:p>
        </p:txBody>
      </p:sp>
      <p:pic>
        <p:nvPicPr>
          <p:cNvPr descr="Qr code&#10;&#10;Description automatically generated" id="174" name="Google Shape;174;p14"/>
          <p:cNvPicPr preferRelativeResize="0"/>
          <p:nvPr/>
        </p:nvPicPr>
        <p:blipFill rotWithShape="1">
          <a:blip r:embed="rId3">
            <a:alphaModFix/>
          </a:blip>
          <a:srcRect b="0" l="0" r="0" t="0"/>
          <a:stretch/>
        </p:blipFill>
        <p:spPr>
          <a:xfrm>
            <a:off x="4680579" y="2854709"/>
            <a:ext cx="2830837" cy="28308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nvSpPr>
        <p:spPr>
          <a:xfrm>
            <a:off x="807190" y="2247117"/>
            <a:ext cx="7184239" cy="9144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E47"/>
              </a:buClr>
              <a:buSzPts val="4800"/>
              <a:buFont typeface="Arial"/>
              <a:buNone/>
            </a:pPr>
            <a:r>
              <a:rPr b="1" lang="en-US" sz="4800">
                <a:solidFill>
                  <a:srgbClr val="102E47"/>
                </a:solidFill>
                <a:latin typeface="Geo"/>
                <a:ea typeface="Geo"/>
                <a:cs typeface="Geo"/>
                <a:sym typeface="Geo"/>
              </a:rPr>
              <a:t>Track Your Ballot</a:t>
            </a:r>
            <a:endParaRPr sz="4800">
              <a:solidFill>
                <a:srgbClr val="102E47"/>
              </a:solidFill>
              <a:latin typeface="Geo"/>
              <a:ea typeface="Geo"/>
              <a:cs typeface="Geo"/>
              <a:sym typeface="Geo"/>
            </a:endParaRPr>
          </a:p>
        </p:txBody>
      </p:sp>
      <p:sp>
        <p:nvSpPr>
          <p:cNvPr id="181" name="Google Shape;181;p15"/>
          <p:cNvSpPr txBox="1"/>
          <p:nvPr/>
        </p:nvSpPr>
        <p:spPr>
          <a:xfrm>
            <a:off x="1037631" y="3161518"/>
            <a:ext cx="6235701" cy="193899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You can check the status of your ballot at </a:t>
            </a:r>
            <a:r>
              <a:rPr b="1" lang="en-US" sz="2400">
                <a:solidFill>
                  <a:srgbClr val="102E47"/>
                </a:solidFill>
                <a:latin typeface="Tahoma"/>
                <a:ea typeface="Tahoma"/>
                <a:cs typeface="Tahoma"/>
                <a:sym typeface="Tahoma"/>
              </a:rPr>
              <a:t>vote.pa.gov/MailBallotStatus</a:t>
            </a:r>
            <a:endParaRPr b="1" sz="2400">
              <a:solidFill>
                <a:srgbClr val="102E47"/>
              </a:solidFill>
              <a:latin typeface="Tahoma"/>
              <a:ea typeface="Tahoma"/>
              <a:cs typeface="Tahoma"/>
              <a:sym typeface="Tahoma"/>
            </a:endParaRPr>
          </a:p>
          <a:p>
            <a:pPr indent="-19050" lvl="0" marL="171450" marR="0" rtl="0" algn="l">
              <a:spcBef>
                <a:spcPts val="0"/>
              </a:spcBef>
              <a:spcAft>
                <a:spcPts val="0"/>
              </a:spcAft>
              <a:buClr>
                <a:schemeClr val="dk1"/>
              </a:buClr>
              <a:buSzPts val="2400"/>
              <a:buFont typeface="Arial"/>
              <a:buNone/>
            </a:pPr>
            <a:r>
              <a:t/>
            </a:r>
            <a:endParaRPr sz="2400">
              <a:solidFill>
                <a:srgbClr val="102E47"/>
              </a:solidFill>
              <a:latin typeface="Tahoma"/>
              <a:ea typeface="Tahoma"/>
              <a:cs typeface="Tahoma"/>
              <a:sym typeface="Tahoma"/>
            </a:endParaRPr>
          </a:p>
          <a:p>
            <a:pPr indent="-171450" lvl="0" marL="171450" marR="0" rtl="0" algn="l">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Provide an email address when you apply to get notifications.</a:t>
            </a:r>
            <a:endParaRPr/>
          </a:p>
        </p:txBody>
      </p:sp>
      <p:pic>
        <p:nvPicPr>
          <p:cNvPr descr="Icon&#10;&#10;Description automatically generated" id="182" name="Google Shape;182;p15"/>
          <p:cNvPicPr preferRelativeResize="0"/>
          <p:nvPr/>
        </p:nvPicPr>
        <p:blipFill rotWithShape="1">
          <a:blip r:embed="rId3">
            <a:alphaModFix/>
          </a:blip>
          <a:srcRect b="0" l="0" r="0" t="0"/>
          <a:stretch/>
        </p:blipFill>
        <p:spPr>
          <a:xfrm>
            <a:off x="8293087" y="1546577"/>
            <a:ext cx="2861282" cy="37648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nvSpPr>
        <p:spPr>
          <a:xfrm>
            <a:off x="2233914" y="1158903"/>
            <a:ext cx="8324107" cy="88030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E47"/>
              </a:buClr>
              <a:buSzPts val="4800"/>
              <a:buFont typeface="Arial"/>
              <a:buNone/>
            </a:pPr>
            <a:r>
              <a:rPr b="1" lang="en-US" sz="4800">
                <a:solidFill>
                  <a:srgbClr val="102E47"/>
                </a:solidFill>
                <a:latin typeface="Geo"/>
                <a:ea typeface="Geo"/>
                <a:cs typeface="Geo"/>
                <a:sym typeface="Geo"/>
              </a:rPr>
              <a:t>Poll Workers Needed</a:t>
            </a:r>
            <a:endParaRPr sz="4800">
              <a:solidFill>
                <a:srgbClr val="102E47"/>
              </a:solidFill>
              <a:latin typeface="Geo"/>
              <a:ea typeface="Geo"/>
              <a:cs typeface="Geo"/>
              <a:sym typeface="Geo"/>
            </a:endParaRPr>
          </a:p>
        </p:txBody>
      </p:sp>
      <p:sp>
        <p:nvSpPr>
          <p:cNvPr id="189" name="Google Shape;189;p16"/>
          <p:cNvSpPr txBox="1"/>
          <p:nvPr/>
        </p:nvSpPr>
        <p:spPr>
          <a:xfrm>
            <a:off x="878904" y="3012228"/>
            <a:ext cx="5784039" cy="267765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102E47"/>
              </a:buClr>
              <a:buSzPts val="2400"/>
              <a:buFont typeface="Arial"/>
              <a:buChar char="•"/>
            </a:pPr>
            <a:r>
              <a:rPr b="0" lang="en-US" sz="2400">
                <a:solidFill>
                  <a:srgbClr val="102E47"/>
                </a:solidFill>
                <a:latin typeface="Tahoma"/>
                <a:ea typeface="Tahoma"/>
                <a:cs typeface="Tahoma"/>
                <a:sym typeface="Tahoma"/>
              </a:rPr>
              <a:t>Learn about elections in PA</a:t>
            </a:r>
            <a:endParaRPr sz="2400">
              <a:solidFill>
                <a:srgbClr val="102E47"/>
              </a:solidFill>
              <a:latin typeface="Tahoma"/>
              <a:ea typeface="Tahoma"/>
              <a:cs typeface="Tahoma"/>
              <a:sym typeface="Tahoma"/>
            </a:endParaRPr>
          </a:p>
          <a:p>
            <a:pPr indent="-457200" lvl="0" marL="457200" marR="0" rtl="0" algn="l">
              <a:spcBef>
                <a:spcPts val="0"/>
              </a:spcBef>
              <a:spcAft>
                <a:spcPts val="0"/>
              </a:spcAft>
              <a:buClr>
                <a:srgbClr val="102E47"/>
              </a:buClr>
              <a:buSzPts val="2400"/>
              <a:buFont typeface="Arial"/>
              <a:buChar char="•"/>
            </a:pPr>
            <a:r>
              <a:rPr b="0" lang="en-US" sz="2400">
                <a:solidFill>
                  <a:srgbClr val="102E47"/>
                </a:solidFill>
                <a:latin typeface="Tahoma"/>
                <a:ea typeface="Tahoma"/>
                <a:cs typeface="Tahoma"/>
                <a:sym typeface="Tahoma"/>
              </a:rPr>
              <a:t>Gain valuable experience</a:t>
            </a:r>
            <a:endParaRPr sz="2400">
              <a:solidFill>
                <a:srgbClr val="102E47"/>
              </a:solidFill>
              <a:latin typeface="Tahoma"/>
              <a:ea typeface="Tahoma"/>
              <a:cs typeface="Tahoma"/>
              <a:sym typeface="Tahoma"/>
            </a:endParaRPr>
          </a:p>
          <a:p>
            <a:pPr indent="-457200" lvl="0" marL="457200" marR="0" rtl="0" algn="l">
              <a:spcBef>
                <a:spcPts val="0"/>
              </a:spcBef>
              <a:spcAft>
                <a:spcPts val="0"/>
              </a:spcAft>
              <a:buClr>
                <a:srgbClr val="102E47"/>
              </a:buClr>
              <a:buSzPts val="2400"/>
              <a:buFont typeface="Arial"/>
              <a:buChar char="•"/>
            </a:pPr>
            <a:r>
              <a:rPr b="0" lang="en-US" sz="2400">
                <a:solidFill>
                  <a:srgbClr val="102E47"/>
                </a:solidFill>
                <a:latin typeface="Tahoma"/>
                <a:ea typeface="Tahoma"/>
                <a:cs typeface="Tahoma"/>
                <a:sym typeface="Tahoma"/>
              </a:rPr>
              <a:t>Get paid for trainings and for working Election Day</a:t>
            </a:r>
            <a:endParaRPr sz="2400">
              <a:solidFill>
                <a:srgbClr val="102E47"/>
              </a:solidFill>
              <a:latin typeface="Tahoma"/>
              <a:ea typeface="Tahoma"/>
              <a:cs typeface="Tahoma"/>
              <a:sym typeface="Tahoma"/>
            </a:endParaRPr>
          </a:p>
          <a:p>
            <a:pPr indent="-457200" lvl="0" marL="457200" marR="0" rtl="0" algn="l">
              <a:spcBef>
                <a:spcPts val="0"/>
              </a:spcBef>
              <a:spcAft>
                <a:spcPts val="0"/>
              </a:spcAft>
              <a:buClr>
                <a:srgbClr val="102E47"/>
              </a:buClr>
              <a:buSzPts val="2400"/>
              <a:buFont typeface="Arial"/>
              <a:buChar char="•"/>
            </a:pPr>
            <a:r>
              <a:rPr b="0" lang="en-US" sz="2400">
                <a:solidFill>
                  <a:srgbClr val="102E47"/>
                </a:solidFill>
                <a:latin typeface="Tahoma"/>
                <a:ea typeface="Tahoma"/>
                <a:cs typeface="Tahoma"/>
                <a:sym typeface="Tahoma"/>
              </a:rPr>
              <a:t>Help your local community</a:t>
            </a:r>
            <a:endParaRPr/>
          </a:p>
          <a:p>
            <a:pPr indent="-304800" lvl="0" marL="457200" marR="0" rtl="0" algn="l">
              <a:spcBef>
                <a:spcPts val="0"/>
              </a:spcBef>
              <a:spcAft>
                <a:spcPts val="0"/>
              </a:spcAft>
              <a:buClr>
                <a:schemeClr val="dk1"/>
              </a:buClr>
              <a:buSzPts val="2400"/>
              <a:buFont typeface="Arial"/>
              <a:buNone/>
            </a:pPr>
            <a:r>
              <a:t/>
            </a:r>
            <a:endParaRPr sz="2400">
              <a:solidFill>
                <a:srgbClr val="102E47"/>
              </a:solidFill>
              <a:latin typeface="Tahoma"/>
              <a:ea typeface="Tahoma"/>
              <a:cs typeface="Tahoma"/>
              <a:sym typeface="Tahoma"/>
            </a:endParaRPr>
          </a:p>
          <a:p>
            <a:pPr indent="0" lvl="0" marL="0" marR="0" rtl="0" algn="l">
              <a:spcBef>
                <a:spcPts val="0"/>
              </a:spcBef>
              <a:spcAft>
                <a:spcPts val="0"/>
              </a:spcAft>
              <a:buNone/>
            </a:pPr>
            <a:r>
              <a:rPr lang="en-US" sz="2400">
                <a:solidFill>
                  <a:srgbClr val="102E47"/>
                </a:solidFill>
                <a:latin typeface="Tahoma"/>
                <a:ea typeface="Tahoma"/>
                <a:cs typeface="Tahoma"/>
                <a:sym typeface="Tahoma"/>
              </a:rPr>
              <a:t>Sign up at vote.pa.gov/GetInvolved.</a:t>
            </a:r>
            <a:endParaRPr/>
          </a:p>
        </p:txBody>
      </p:sp>
      <p:sp>
        <p:nvSpPr>
          <p:cNvPr id="190" name="Google Shape;190;p16"/>
          <p:cNvSpPr txBox="1"/>
          <p:nvPr/>
        </p:nvSpPr>
        <p:spPr>
          <a:xfrm>
            <a:off x="878904" y="2039204"/>
            <a:ext cx="71527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7F7F7F"/>
                </a:solidFill>
                <a:latin typeface="Geo"/>
                <a:ea typeface="Geo"/>
                <a:cs typeface="Geo"/>
                <a:sym typeface="Geo"/>
              </a:rPr>
              <a:t>Pennsylvania relies on thousands of engaged citizens like you to help elections run smoothly.</a:t>
            </a:r>
            <a:endParaRPr/>
          </a:p>
        </p:txBody>
      </p:sp>
      <p:pic>
        <p:nvPicPr>
          <p:cNvPr descr="Logo&#10;&#10;Description automatically generated" id="191" name="Google Shape;191;p16"/>
          <p:cNvPicPr preferRelativeResize="0"/>
          <p:nvPr/>
        </p:nvPicPr>
        <p:blipFill rotWithShape="1">
          <a:blip r:embed="rId3">
            <a:alphaModFix/>
          </a:blip>
          <a:srcRect b="0" l="0" r="0" t="0"/>
          <a:stretch/>
        </p:blipFill>
        <p:spPr>
          <a:xfrm>
            <a:off x="7893416" y="2427354"/>
            <a:ext cx="3692127" cy="31208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nvSpPr>
        <p:spPr>
          <a:xfrm>
            <a:off x="3589587" y="984609"/>
            <a:ext cx="5297311" cy="6807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E47"/>
              </a:buClr>
              <a:buSzPts val="5400"/>
              <a:buFont typeface="Arial"/>
              <a:buNone/>
            </a:pPr>
            <a:r>
              <a:rPr lang="en-US" sz="5400">
                <a:solidFill>
                  <a:srgbClr val="102E47"/>
                </a:solidFill>
                <a:latin typeface="Geo"/>
                <a:ea typeface="Geo"/>
                <a:cs typeface="Geo"/>
                <a:sym typeface="Geo"/>
              </a:rPr>
              <a:t>Get Involved</a:t>
            </a:r>
            <a:endParaRPr/>
          </a:p>
        </p:txBody>
      </p:sp>
      <p:sp>
        <p:nvSpPr>
          <p:cNvPr id="198" name="Google Shape;198;p17"/>
          <p:cNvSpPr txBox="1"/>
          <p:nvPr/>
        </p:nvSpPr>
        <p:spPr>
          <a:xfrm>
            <a:off x="1134753" y="1855772"/>
            <a:ext cx="44741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02E47"/>
                </a:solidFill>
                <a:latin typeface="Geo"/>
                <a:ea typeface="Geo"/>
                <a:cs typeface="Geo"/>
                <a:sym typeface="Geo"/>
              </a:rPr>
              <a:t>Share this presentation</a:t>
            </a:r>
            <a:endParaRPr/>
          </a:p>
        </p:txBody>
      </p:sp>
      <p:sp>
        <p:nvSpPr>
          <p:cNvPr id="199" name="Google Shape;199;p17"/>
          <p:cNvSpPr txBox="1"/>
          <p:nvPr/>
        </p:nvSpPr>
        <p:spPr>
          <a:xfrm>
            <a:off x="6750891" y="1844334"/>
            <a:ext cx="457070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02E47"/>
                </a:solidFill>
                <a:latin typeface="Geo"/>
                <a:ea typeface="Geo"/>
                <a:cs typeface="Geo"/>
                <a:sym typeface="Geo"/>
              </a:rPr>
              <a:t>Share our #ReadytoVotePA Toolkit.</a:t>
            </a:r>
            <a:endParaRPr/>
          </a:p>
        </p:txBody>
      </p:sp>
      <p:cxnSp>
        <p:nvCxnSpPr>
          <p:cNvPr id="200" name="Google Shape;200;p17"/>
          <p:cNvCxnSpPr/>
          <p:nvPr/>
        </p:nvCxnSpPr>
        <p:spPr>
          <a:xfrm>
            <a:off x="6096000" y="3000269"/>
            <a:ext cx="0" cy="1826570"/>
          </a:xfrm>
          <a:prstGeom prst="straightConnector1">
            <a:avLst/>
          </a:prstGeom>
          <a:noFill/>
          <a:ln cap="flat" cmpd="sng" w="38100">
            <a:solidFill>
              <a:srgbClr val="BF3728"/>
            </a:solidFill>
            <a:prstDash val="solid"/>
            <a:miter lim="800000"/>
            <a:headEnd len="sm" w="sm" type="none"/>
            <a:tailEnd len="sm" w="sm" type="none"/>
          </a:ln>
        </p:spPr>
      </p:cxnSp>
      <p:pic>
        <p:nvPicPr>
          <p:cNvPr descr="Qr code&#10;&#10;Description automatically generated" id="201" name="Google Shape;201;p17"/>
          <p:cNvPicPr preferRelativeResize="0"/>
          <p:nvPr/>
        </p:nvPicPr>
        <p:blipFill rotWithShape="1">
          <a:blip r:embed="rId3">
            <a:alphaModFix/>
          </a:blip>
          <a:srcRect b="0" l="0" r="0" t="0"/>
          <a:stretch/>
        </p:blipFill>
        <p:spPr>
          <a:xfrm>
            <a:off x="7502735" y="2875718"/>
            <a:ext cx="3147459" cy="3147459"/>
          </a:xfrm>
          <a:prstGeom prst="rect">
            <a:avLst/>
          </a:prstGeom>
          <a:noFill/>
          <a:ln>
            <a:noFill/>
          </a:ln>
        </p:spPr>
      </p:pic>
      <p:pic>
        <p:nvPicPr>
          <p:cNvPr descr="Qr code&#10;&#10;Description automatically generated" id="202" name="Google Shape;202;p17"/>
          <p:cNvPicPr preferRelativeResize="0"/>
          <p:nvPr/>
        </p:nvPicPr>
        <p:blipFill rotWithShape="1">
          <a:blip r:embed="rId4">
            <a:alphaModFix/>
          </a:blip>
          <a:srcRect b="0" l="0" r="0" t="0"/>
          <a:stretch/>
        </p:blipFill>
        <p:spPr>
          <a:xfrm>
            <a:off x="1705618" y="2875718"/>
            <a:ext cx="3147458" cy="31474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nvSpPr>
        <p:spPr>
          <a:xfrm>
            <a:off x="3372771" y="1005269"/>
            <a:ext cx="6149186" cy="6807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E47"/>
              </a:buClr>
              <a:buSzPts val="5400"/>
              <a:buFont typeface="Arial"/>
              <a:buNone/>
            </a:pPr>
            <a:r>
              <a:rPr b="1" lang="en-US" sz="5400">
                <a:solidFill>
                  <a:srgbClr val="102E47"/>
                </a:solidFill>
                <a:latin typeface="Geo"/>
                <a:ea typeface="Geo"/>
                <a:cs typeface="Geo"/>
                <a:sym typeface="Geo"/>
              </a:rPr>
              <a:t>Stay connected</a:t>
            </a:r>
            <a:endParaRPr sz="5400">
              <a:solidFill>
                <a:srgbClr val="102E47"/>
              </a:solidFill>
              <a:latin typeface="Geo"/>
              <a:ea typeface="Geo"/>
              <a:cs typeface="Geo"/>
              <a:sym typeface="Geo"/>
            </a:endParaRPr>
          </a:p>
        </p:txBody>
      </p:sp>
      <p:sp>
        <p:nvSpPr>
          <p:cNvPr id="208" name="Google Shape;208;p18"/>
          <p:cNvSpPr txBox="1"/>
          <p:nvPr/>
        </p:nvSpPr>
        <p:spPr>
          <a:xfrm>
            <a:off x="1685160" y="2027515"/>
            <a:ext cx="50716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E12228"/>
                </a:solidFill>
                <a:latin typeface="Geo"/>
                <a:ea typeface="Geo"/>
                <a:cs typeface="Geo"/>
                <a:sym typeface="Geo"/>
              </a:rPr>
              <a:t>Follow us on social media</a:t>
            </a:r>
            <a:endParaRPr b="1" sz="2400">
              <a:solidFill>
                <a:srgbClr val="E12228"/>
              </a:solidFill>
              <a:latin typeface="Geo"/>
              <a:ea typeface="Geo"/>
              <a:cs typeface="Geo"/>
              <a:sym typeface="Geo"/>
            </a:endParaRPr>
          </a:p>
        </p:txBody>
      </p:sp>
      <p:grpSp>
        <p:nvGrpSpPr>
          <p:cNvPr id="209" name="Google Shape;209;p18"/>
          <p:cNvGrpSpPr/>
          <p:nvPr/>
        </p:nvGrpSpPr>
        <p:grpSpPr>
          <a:xfrm>
            <a:off x="1503085" y="2737244"/>
            <a:ext cx="1493607" cy="3286895"/>
            <a:chOff x="419002" y="2577025"/>
            <a:chExt cx="1493607" cy="3286895"/>
          </a:xfrm>
        </p:grpSpPr>
        <p:pic>
          <p:nvPicPr>
            <p:cNvPr descr="Logo&#10;&#10;Description automatically generated" id="210" name="Google Shape;210;p18"/>
            <p:cNvPicPr preferRelativeResize="0"/>
            <p:nvPr/>
          </p:nvPicPr>
          <p:blipFill rotWithShape="1">
            <a:blip r:embed="rId3">
              <a:alphaModFix/>
            </a:blip>
            <a:srcRect b="0" l="0" r="0" t="0"/>
            <a:stretch/>
          </p:blipFill>
          <p:spPr>
            <a:xfrm>
              <a:off x="419002" y="2577025"/>
              <a:ext cx="1493607" cy="840154"/>
            </a:xfrm>
            <a:prstGeom prst="rect">
              <a:avLst/>
            </a:prstGeom>
            <a:noFill/>
            <a:ln>
              <a:noFill/>
            </a:ln>
          </p:spPr>
        </p:pic>
        <p:pic>
          <p:nvPicPr>
            <p:cNvPr descr="Icon&#10;&#10;Description automatically generated" id="211" name="Google Shape;211;p18"/>
            <p:cNvPicPr preferRelativeResize="0"/>
            <p:nvPr/>
          </p:nvPicPr>
          <p:blipFill rotWithShape="1">
            <a:blip r:embed="rId4">
              <a:alphaModFix/>
            </a:blip>
            <a:srcRect b="0" l="0" r="0" t="0"/>
            <a:stretch/>
          </p:blipFill>
          <p:spPr>
            <a:xfrm>
              <a:off x="601077" y="4665407"/>
              <a:ext cx="1198513" cy="1198513"/>
            </a:xfrm>
            <a:prstGeom prst="rect">
              <a:avLst/>
            </a:prstGeom>
            <a:noFill/>
            <a:ln>
              <a:noFill/>
            </a:ln>
          </p:spPr>
        </p:pic>
        <p:pic>
          <p:nvPicPr>
            <p:cNvPr descr="Logo, icon&#10;&#10;Description automatically generated" id="212" name="Google Shape;212;p18"/>
            <p:cNvPicPr preferRelativeResize="0"/>
            <p:nvPr/>
          </p:nvPicPr>
          <p:blipFill rotWithShape="1">
            <a:blip r:embed="rId5">
              <a:alphaModFix/>
            </a:blip>
            <a:srcRect b="0" l="0" r="0" t="0"/>
            <a:stretch/>
          </p:blipFill>
          <p:spPr>
            <a:xfrm>
              <a:off x="506619" y="3499806"/>
              <a:ext cx="1292971" cy="1292971"/>
            </a:xfrm>
            <a:prstGeom prst="rect">
              <a:avLst/>
            </a:prstGeom>
            <a:noFill/>
            <a:ln>
              <a:noFill/>
            </a:ln>
          </p:spPr>
        </p:pic>
      </p:grpSp>
      <p:sp>
        <p:nvSpPr>
          <p:cNvPr id="213" name="Google Shape;213;p18"/>
          <p:cNvSpPr txBox="1"/>
          <p:nvPr/>
        </p:nvSpPr>
        <p:spPr>
          <a:xfrm>
            <a:off x="2883673" y="2967682"/>
            <a:ext cx="5071696"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102E47"/>
                </a:solidFill>
                <a:latin typeface="Tahoma"/>
                <a:ea typeface="Tahoma"/>
                <a:cs typeface="Tahoma"/>
                <a:sym typeface="Tahoma"/>
              </a:rPr>
              <a:t>@PADepartmentofState</a:t>
            </a:r>
            <a:endParaRPr/>
          </a:p>
          <a:p>
            <a:pPr indent="0" lvl="0" marL="0" marR="0" rtl="0" algn="l">
              <a:spcBef>
                <a:spcPts val="0"/>
              </a:spcBef>
              <a:spcAft>
                <a:spcPts val="0"/>
              </a:spcAft>
              <a:buNone/>
            </a:pPr>
            <a:r>
              <a:t/>
            </a:r>
            <a:endParaRPr sz="2400">
              <a:solidFill>
                <a:srgbClr val="102E47"/>
              </a:solidFill>
              <a:latin typeface="Tahoma"/>
              <a:ea typeface="Tahoma"/>
              <a:cs typeface="Tahoma"/>
              <a:sym typeface="Tahoma"/>
            </a:endParaRPr>
          </a:p>
          <a:p>
            <a:pPr indent="0" lvl="0" marL="0" marR="0" rtl="0" algn="l">
              <a:spcBef>
                <a:spcPts val="0"/>
              </a:spcBef>
              <a:spcAft>
                <a:spcPts val="0"/>
              </a:spcAft>
              <a:buNone/>
            </a:pPr>
            <a:r>
              <a:t/>
            </a:r>
            <a:endParaRPr sz="2400">
              <a:solidFill>
                <a:srgbClr val="102E47"/>
              </a:solidFill>
              <a:latin typeface="Tahoma"/>
              <a:ea typeface="Tahoma"/>
              <a:cs typeface="Tahoma"/>
              <a:sym typeface="Tahoma"/>
            </a:endParaRPr>
          </a:p>
          <a:p>
            <a:pPr indent="0" lvl="0" marL="0" marR="0" rtl="0" algn="l">
              <a:spcBef>
                <a:spcPts val="0"/>
              </a:spcBef>
              <a:spcAft>
                <a:spcPts val="0"/>
              </a:spcAft>
              <a:buNone/>
            </a:pPr>
            <a:r>
              <a:rPr lang="en-US" sz="2400">
                <a:solidFill>
                  <a:srgbClr val="102E47"/>
                </a:solidFill>
                <a:latin typeface="Tahoma"/>
                <a:ea typeface="Tahoma"/>
                <a:cs typeface="Tahoma"/>
                <a:sym typeface="Tahoma"/>
              </a:rPr>
              <a:t>@PAStateDept</a:t>
            </a:r>
            <a:endParaRPr/>
          </a:p>
          <a:p>
            <a:pPr indent="0" lvl="0" marL="0" marR="0" rtl="0" algn="l">
              <a:spcBef>
                <a:spcPts val="0"/>
              </a:spcBef>
              <a:spcAft>
                <a:spcPts val="0"/>
              </a:spcAft>
              <a:buNone/>
            </a:pPr>
            <a:r>
              <a:t/>
            </a:r>
            <a:endParaRPr sz="2400">
              <a:solidFill>
                <a:srgbClr val="102E47"/>
              </a:solidFill>
              <a:latin typeface="Tahoma"/>
              <a:ea typeface="Tahoma"/>
              <a:cs typeface="Tahoma"/>
              <a:sym typeface="Tahoma"/>
            </a:endParaRPr>
          </a:p>
          <a:p>
            <a:pPr indent="0" lvl="0" marL="0" marR="0" rtl="0" algn="l">
              <a:spcBef>
                <a:spcPts val="0"/>
              </a:spcBef>
              <a:spcAft>
                <a:spcPts val="0"/>
              </a:spcAft>
              <a:buNone/>
            </a:pPr>
            <a:r>
              <a:t/>
            </a:r>
            <a:endParaRPr sz="2400">
              <a:solidFill>
                <a:srgbClr val="102E47"/>
              </a:solidFill>
              <a:latin typeface="Tahoma"/>
              <a:ea typeface="Tahoma"/>
              <a:cs typeface="Tahoma"/>
              <a:sym typeface="Tahoma"/>
            </a:endParaRPr>
          </a:p>
          <a:p>
            <a:pPr indent="0" lvl="0" marL="0" marR="0" rtl="0" algn="l">
              <a:spcBef>
                <a:spcPts val="0"/>
              </a:spcBef>
              <a:spcAft>
                <a:spcPts val="0"/>
              </a:spcAft>
              <a:buNone/>
            </a:pPr>
            <a:r>
              <a:rPr lang="en-US" sz="2400">
                <a:solidFill>
                  <a:srgbClr val="102E47"/>
                </a:solidFill>
                <a:latin typeface="Tahoma"/>
                <a:ea typeface="Tahoma"/>
                <a:cs typeface="Tahoma"/>
                <a:sym typeface="Tahoma"/>
              </a:rPr>
              <a:t>@PAStateDept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idx="1" type="body"/>
          </p:nvPr>
        </p:nvSpPr>
        <p:spPr>
          <a:xfrm>
            <a:off x="873745" y="2761787"/>
            <a:ext cx="5229706" cy="133442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2D47"/>
              </a:buClr>
              <a:buSzPts val="4800"/>
              <a:buNone/>
            </a:pPr>
            <a:r>
              <a:rPr b="1" lang="en-US" sz="4800">
                <a:solidFill>
                  <a:srgbClr val="102D47"/>
                </a:solidFill>
                <a:latin typeface="Geo"/>
                <a:ea typeface="Geo"/>
                <a:cs typeface="Geo"/>
                <a:sym typeface="Geo"/>
              </a:rPr>
              <a:t>Election Day</a:t>
            </a:r>
            <a:endParaRPr/>
          </a:p>
          <a:p>
            <a:pPr indent="0" lvl="0" marL="0" rtl="0" algn="ctr">
              <a:lnSpc>
                <a:spcPct val="90000"/>
              </a:lnSpc>
              <a:spcBef>
                <a:spcPts val="1000"/>
              </a:spcBef>
              <a:spcAft>
                <a:spcPts val="0"/>
              </a:spcAft>
              <a:buClr>
                <a:srgbClr val="102D47"/>
              </a:buClr>
              <a:buSzPts val="3600"/>
              <a:buNone/>
            </a:pPr>
            <a:r>
              <a:rPr lang="en-US" sz="3600">
                <a:solidFill>
                  <a:srgbClr val="102D47"/>
                </a:solidFill>
                <a:latin typeface="Geo"/>
                <a:ea typeface="Geo"/>
                <a:cs typeface="Geo"/>
                <a:sym typeface="Geo"/>
              </a:rPr>
              <a:t>Tuesday, November 5</a:t>
            </a:r>
            <a:endParaRPr/>
          </a:p>
        </p:txBody>
      </p:sp>
      <p:pic>
        <p:nvPicPr>
          <p:cNvPr descr="Graphical user interface, text, application&#10;&#10;Description automatically generated" id="64" name="Google Shape;64;p2"/>
          <p:cNvPicPr preferRelativeResize="0"/>
          <p:nvPr/>
        </p:nvPicPr>
        <p:blipFill rotWithShape="1">
          <a:blip r:embed="rId3">
            <a:alphaModFix/>
          </a:blip>
          <a:srcRect b="0" l="0" r="0" t="0"/>
          <a:stretch/>
        </p:blipFill>
        <p:spPr>
          <a:xfrm>
            <a:off x="6713204" y="807395"/>
            <a:ext cx="5058384" cy="50583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nvSpPr>
        <p:spPr>
          <a:xfrm>
            <a:off x="1649278" y="1052568"/>
            <a:ext cx="9948960" cy="13563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12228"/>
              </a:buClr>
              <a:buSzPts val="3200"/>
              <a:buFont typeface="Arial"/>
              <a:buNone/>
            </a:pPr>
            <a:r>
              <a:rPr b="1" lang="en-US" sz="3200">
                <a:solidFill>
                  <a:srgbClr val="E12228"/>
                </a:solidFill>
                <a:latin typeface="Geo"/>
                <a:ea typeface="Geo"/>
                <a:cs typeface="Geo"/>
                <a:sym typeface="Geo"/>
              </a:rPr>
              <a:t>College Students </a:t>
            </a:r>
            <a:r>
              <a:rPr b="1" lang="en-US" sz="3200">
                <a:solidFill>
                  <a:srgbClr val="102E47"/>
                </a:solidFill>
                <a:latin typeface="Geo"/>
                <a:ea typeface="Geo"/>
                <a:cs typeface="Geo"/>
                <a:sym typeface="Geo"/>
              </a:rPr>
              <a:t>can register at their home address, which can be either their:</a:t>
            </a:r>
            <a:endParaRPr sz="3200">
              <a:solidFill>
                <a:srgbClr val="102E47"/>
              </a:solidFill>
              <a:latin typeface="Geo"/>
              <a:ea typeface="Geo"/>
              <a:cs typeface="Geo"/>
              <a:sym typeface="Geo"/>
            </a:endParaRPr>
          </a:p>
        </p:txBody>
      </p:sp>
      <p:grpSp>
        <p:nvGrpSpPr>
          <p:cNvPr id="71" name="Google Shape;71;p3"/>
          <p:cNvGrpSpPr/>
          <p:nvPr/>
        </p:nvGrpSpPr>
        <p:grpSpPr>
          <a:xfrm>
            <a:off x="1397835" y="2059225"/>
            <a:ext cx="9724255" cy="3109933"/>
            <a:chOff x="1052118" y="3141577"/>
            <a:chExt cx="10142780" cy="2865285"/>
          </a:xfrm>
        </p:grpSpPr>
        <p:grpSp>
          <p:nvGrpSpPr>
            <p:cNvPr id="72" name="Google Shape;72;p3"/>
            <p:cNvGrpSpPr/>
            <p:nvPr/>
          </p:nvGrpSpPr>
          <p:grpSpPr>
            <a:xfrm>
              <a:off x="1052118" y="3141577"/>
              <a:ext cx="6724257" cy="2865285"/>
              <a:chOff x="1052118" y="3141577"/>
              <a:chExt cx="6724257" cy="2865285"/>
            </a:xfrm>
          </p:grpSpPr>
          <p:sp>
            <p:nvSpPr>
              <p:cNvPr id="73" name="Google Shape;73;p3"/>
              <p:cNvSpPr txBox="1"/>
              <p:nvPr/>
            </p:nvSpPr>
            <p:spPr>
              <a:xfrm>
                <a:off x="1052118" y="3192504"/>
                <a:ext cx="33635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102D47"/>
                    </a:solidFill>
                    <a:latin typeface="Geo"/>
                    <a:ea typeface="Geo"/>
                    <a:cs typeface="Geo"/>
                    <a:sym typeface="Geo"/>
                  </a:rPr>
                  <a:t>Pre-College Address</a:t>
                </a:r>
                <a:endParaRPr sz="2400">
                  <a:solidFill>
                    <a:srgbClr val="102D47"/>
                  </a:solidFill>
                  <a:latin typeface="Geo"/>
                  <a:ea typeface="Geo"/>
                  <a:cs typeface="Geo"/>
                  <a:sym typeface="Geo"/>
                </a:endParaRPr>
              </a:p>
            </p:txBody>
          </p:sp>
          <p:sp>
            <p:nvSpPr>
              <p:cNvPr id="74" name="Google Shape;74;p3"/>
              <p:cNvSpPr txBox="1"/>
              <p:nvPr/>
            </p:nvSpPr>
            <p:spPr>
              <a:xfrm>
                <a:off x="4613779" y="3141577"/>
                <a:ext cx="316259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102E47"/>
                    </a:solidFill>
                    <a:latin typeface="Geo"/>
                    <a:ea typeface="Geo"/>
                    <a:cs typeface="Geo"/>
                    <a:sym typeface="Geo"/>
                  </a:rPr>
                  <a:t>College</a:t>
                </a:r>
                <a:r>
                  <a:rPr lang="en-US" sz="2800">
                    <a:solidFill>
                      <a:srgbClr val="102E47"/>
                    </a:solidFill>
                    <a:latin typeface="Geo"/>
                    <a:ea typeface="Geo"/>
                    <a:cs typeface="Geo"/>
                    <a:sym typeface="Geo"/>
                  </a:rPr>
                  <a:t> </a:t>
                </a:r>
                <a:r>
                  <a:rPr lang="en-US" sz="2400">
                    <a:solidFill>
                      <a:srgbClr val="102E47"/>
                    </a:solidFill>
                    <a:latin typeface="Geo"/>
                    <a:ea typeface="Geo"/>
                    <a:cs typeface="Geo"/>
                    <a:sym typeface="Geo"/>
                  </a:rPr>
                  <a:t>Address</a:t>
                </a:r>
                <a:endParaRPr sz="2400">
                  <a:solidFill>
                    <a:srgbClr val="102E47"/>
                  </a:solidFill>
                  <a:latin typeface="Geo"/>
                  <a:ea typeface="Geo"/>
                  <a:cs typeface="Geo"/>
                  <a:sym typeface="Geo"/>
                </a:endParaRPr>
              </a:p>
            </p:txBody>
          </p:sp>
          <p:pic>
            <p:nvPicPr>
              <p:cNvPr descr="Icon&#10;&#10;Description automatically generated" id="75" name="Google Shape;75;p3"/>
              <p:cNvPicPr preferRelativeResize="0"/>
              <p:nvPr/>
            </p:nvPicPr>
            <p:blipFill rotWithShape="1">
              <a:blip r:embed="rId3">
                <a:alphaModFix/>
              </a:blip>
              <a:srcRect b="0" l="0" r="0" t="0"/>
              <a:stretch/>
            </p:blipFill>
            <p:spPr>
              <a:xfrm>
                <a:off x="1518021" y="3864901"/>
                <a:ext cx="2322122" cy="2102180"/>
              </a:xfrm>
              <a:prstGeom prst="rect">
                <a:avLst/>
              </a:prstGeom>
              <a:noFill/>
              <a:ln>
                <a:noFill/>
              </a:ln>
            </p:spPr>
          </p:pic>
          <p:sp>
            <p:nvSpPr>
              <p:cNvPr id="76" name="Google Shape;76;p3"/>
              <p:cNvSpPr txBox="1"/>
              <p:nvPr/>
            </p:nvSpPr>
            <p:spPr>
              <a:xfrm>
                <a:off x="3990271" y="4780147"/>
                <a:ext cx="95145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E12228"/>
                    </a:solidFill>
                    <a:latin typeface="Geo"/>
                    <a:ea typeface="Geo"/>
                    <a:cs typeface="Geo"/>
                    <a:sym typeface="Geo"/>
                  </a:rPr>
                  <a:t>or</a:t>
                </a:r>
                <a:endParaRPr sz="4400">
                  <a:solidFill>
                    <a:srgbClr val="E12228"/>
                  </a:solidFill>
                  <a:latin typeface="Geo"/>
                  <a:ea typeface="Geo"/>
                  <a:cs typeface="Geo"/>
                  <a:sym typeface="Geo"/>
                </a:endParaRPr>
              </a:p>
            </p:txBody>
          </p:sp>
          <p:pic>
            <p:nvPicPr>
              <p:cNvPr descr="Icon&#10;&#10;Description automatically generated" id="77" name="Google Shape;77;p3"/>
              <p:cNvPicPr preferRelativeResize="0"/>
              <p:nvPr/>
            </p:nvPicPr>
            <p:blipFill rotWithShape="1">
              <a:blip r:embed="rId4">
                <a:alphaModFix/>
              </a:blip>
              <a:srcRect b="0" l="0" r="0" t="0"/>
              <a:stretch/>
            </p:blipFill>
            <p:spPr>
              <a:xfrm>
                <a:off x="5091857" y="3904682"/>
                <a:ext cx="2291526" cy="2102180"/>
              </a:xfrm>
              <a:prstGeom prst="rect">
                <a:avLst/>
              </a:prstGeom>
              <a:noFill/>
              <a:ln>
                <a:noFill/>
              </a:ln>
            </p:spPr>
          </p:pic>
        </p:grpSp>
        <p:pic>
          <p:nvPicPr>
            <p:cNvPr descr="Qr code&#10;&#10;Description automatically generated" id="78" name="Google Shape;78;p3"/>
            <p:cNvPicPr preferRelativeResize="0"/>
            <p:nvPr/>
          </p:nvPicPr>
          <p:blipFill rotWithShape="1">
            <a:blip r:embed="rId5">
              <a:alphaModFix/>
            </a:blip>
            <a:srcRect b="0" l="0" r="0" t="0"/>
            <a:stretch/>
          </p:blipFill>
          <p:spPr>
            <a:xfrm>
              <a:off x="9172280" y="3944463"/>
              <a:ext cx="2022618" cy="2022618"/>
            </a:xfrm>
            <a:prstGeom prst="rect">
              <a:avLst/>
            </a:prstGeom>
            <a:noFill/>
            <a:ln>
              <a:noFill/>
            </a:ln>
          </p:spPr>
        </p:pic>
        <p:cxnSp>
          <p:nvCxnSpPr>
            <p:cNvPr id="79" name="Google Shape;79;p3"/>
            <p:cNvCxnSpPr/>
            <p:nvPr/>
          </p:nvCxnSpPr>
          <p:spPr>
            <a:xfrm>
              <a:off x="8210298" y="4002706"/>
              <a:ext cx="0" cy="1826570"/>
            </a:xfrm>
            <a:prstGeom prst="straightConnector1">
              <a:avLst/>
            </a:prstGeom>
            <a:noFill/>
            <a:ln cap="flat" cmpd="sng" w="38100">
              <a:solidFill>
                <a:srgbClr val="BF3728"/>
              </a:solidFill>
              <a:prstDash val="solid"/>
              <a:miter lim="800000"/>
              <a:headEnd len="sm" w="sm" type="none"/>
              <a:tailEnd len="sm" w="sm" type="none"/>
            </a:ln>
          </p:spPr>
        </p:cxnSp>
        <p:sp>
          <p:nvSpPr>
            <p:cNvPr id="80" name="Google Shape;80;p3"/>
            <p:cNvSpPr txBox="1"/>
            <p:nvPr/>
          </p:nvSpPr>
          <p:spPr>
            <a:xfrm>
              <a:off x="8966126" y="3185659"/>
              <a:ext cx="22287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102E47"/>
                  </a:solidFill>
                  <a:latin typeface="Geo"/>
                  <a:ea typeface="Geo"/>
                  <a:cs typeface="Geo"/>
                  <a:sym typeface="Geo"/>
                </a:rPr>
                <a:t>Learn more</a:t>
              </a:r>
              <a:endParaRPr sz="2800">
                <a:solidFill>
                  <a:srgbClr val="102E47"/>
                </a:solidFill>
                <a:latin typeface="Geo"/>
                <a:ea typeface="Geo"/>
                <a:cs typeface="Geo"/>
                <a:sym typeface="Geo"/>
              </a:endParaRPr>
            </a:p>
          </p:txBody>
        </p:sp>
      </p:grpSp>
      <p:sp>
        <p:nvSpPr>
          <p:cNvPr id="81" name="Google Shape;81;p3"/>
          <p:cNvSpPr txBox="1"/>
          <p:nvPr/>
        </p:nvSpPr>
        <p:spPr>
          <a:xfrm>
            <a:off x="1649278" y="5367807"/>
            <a:ext cx="858415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12228"/>
                </a:solidFill>
                <a:latin typeface="Arial"/>
                <a:ea typeface="Arial"/>
                <a:cs typeface="Arial"/>
                <a:sym typeface="Arial"/>
              </a:rPr>
              <a:t>You can register in PA if you go to school in PA, even if your precollege address is out of state.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nvSpPr>
        <p:spPr>
          <a:xfrm>
            <a:off x="4524428" y="2245475"/>
            <a:ext cx="333752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102E47"/>
                </a:solidFill>
                <a:latin typeface="Geo"/>
                <a:ea typeface="Geo"/>
                <a:cs typeface="Geo"/>
                <a:sym typeface="Geo"/>
              </a:rPr>
              <a:t>At your Polling Place</a:t>
            </a:r>
            <a:endParaRPr/>
          </a:p>
        </p:txBody>
      </p:sp>
      <p:sp>
        <p:nvSpPr>
          <p:cNvPr id="88" name="Google Shape;88;p4"/>
          <p:cNvSpPr txBox="1"/>
          <p:nvPr/>
        </p:nvSpPr>
        <p:spPr>
          <a:xfrm>
            <a:off x="8469354" y="2228671"/>
            <a:ext cx="299284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102E47"/>
                </a:solidFill>
                <a:latin typeface="Geo"/>
                <a:ea typeface="Geo"/>
                <a:cs typeface="Geo"/>
                <a:sym typeface="Geo"/>
              </a:rPr>
              <a:t>In person by Mail Ballot</a:t>
            </a:r>
            <a:endParaRPr/>
          </a:p>
        </p:txBody>
      </p:sp>
      <p:pic>
        <p:nvPicPr>
          <p:cNvPr descr="Icon&#10;&#10;Description automatically generated" id="89" name="Google Shape;89;p4"/>
          <p:cNvPicPr preferRelativeResize="0"/>
          <p:nvPr/>
        </p:nvPicPr>
        <p:blipFill rotWithShape="1">
          <a:blip r:embed="rId3">
            <a:alphaModFix/>
          </a:blip>
          <a:srcRect b="0" l="0" r="0" t="0"/>
          <a:stretch/>
        </p:blipFill>
        <p:spPr>
          <a:xfrm>
            <a:off x="1407372" y="3615157"/>
            <a:ext cx="1593736" cy="2097021"/>
          </a:xfrm>
          <a:prstGeom prst="rect">
            <a:avLst/>
          </a:prstGeom>
          <a:noFill/>
          <a:ln>
            <a:noFill/>
          </a:ln>
        </p:spPr>
      </p:pic>
      <p:cxnSp>
        <p:nvCxnSpPr>
          <p:cNvPr id="90" name="Google Shape;90;p4"/>
          <p:cNvCxnSpPr/>
          <p:nvPr/>
        </p:nvCxnSpPr>
        <p:spPr>
          <a:xfrm>
            <a:off x="3860800" y="3769245"/>
            <a:ext cx="0" cy="1826570"/>
          </a:xfrm>
          <a:prstGeom prst="straightConnector1">
            <a:avLst/>
          </a:prstGeom>
          <a:noFill/>
          <a:ln cap="flat" cmpd="sng" w="38100">
            <a:solidFill>
              <a:srgbClr val="BF3728"/>
            </a:solidFill>
            <a:prstDash val="solid"/>
            <a:miter lim="800000"/>
            <a:headEnd len="sm" w="sm" type="none"/>
            <a:tailEnd len="sm" w="sm" type="none"/>
          </a:ln>
        </p:spPr>
      </p:cxnSp>
      <p:cxnSp>
        <p:nvCxnSpPr>
          <p:cNvPr id="91" name="Google Shape;91;p4"/>
          <p:cNvCxnSpPr/>
          <p:nvPr/>
        </p:nvCxnSpPr>
        <p:spPr>
          <a:xfrm>
            <a:off x="8142366" y="3801746"/>
            <a:ext cx="0" cy="1826570"/>
          </a:xfrm>
          <a:prstGeom prst="straightConnector1">
            <a:avLst/>
          </a:prstGeom>
          <a:noFill/>
          <a:ln cap="flat" cmpd="sng" w="38100">
            <a:solidFill>
              <a:srgbClr val="BF3728"/>
            </a:solidFill>
            <a:prstDash val="solid"/>
            <a:miter lim="800000"/>
            <a:headEnd len="sm" w="sm" type="none"/>
            <a:tailEnd len="sm" w="sm" type="none"/>
          </a:ln>
        </p:spPr>
      </p:cxnSp>
      <p:sp>
        <p:nvSpPr>
          <p:cNvPr id="92" name="Google Shape;92;p4"/>
          <p:cNvSpPr txBox="1"/>
          <p:nvPr/>
        </p:nvSpPr>
        <p:spPr>
          <a:xfrm>
            <a:off x="867956" y="2338578"/>
            <a:ext cx="29928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2E47"/>
              </a:buClr>
              <a:buSzPts val="3600"/>
              <a:buFont typeface="Geo"/>
              <a:buNone/>
            </a:pPr>
            <a:r>
              <a:rPr b="0" i="0" lang="en-US" sz="3600" u="none" cap="none" strike="noStrike">
                <a:solidFill>
                  <a:srgbClr val="102E47"/>
                </a:solidFill>
                <a:latin typeface="Geo"/>
                <a:ea typeface="Geo"/>
                <a:cs typeface="Geo"/>
                <a:sym typeface="Geo"/>
              </a:rPr>
              <a:t>Vote by mail</a:t>
            </a:r>
            <a:endParaRPr/>
          </a:p>
        </p:txBody>
      </p:sp>
      <p:sp>
        <p:nvSpPr>
          <p:cNvPr id="93" name="Google Shape;93;p4"/>
          <p:cNvSpPr txBox="1"/>
          <p:nvPr/>
        </p:nvSpPr>
        <p:spPr>
          <a:xfrm>
            <a:off x="3401485" y="1152688"/>
            <a:ext cx="5667368" cy="6807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E47"/>
              </a:buClr>
              <a:buSzPts val="5400"/>
              <a:buFont typeface="Arial"/>
              <a:buNone/>
            </a:pPr>
            <a:r>
              <a:rPr b="1" lang="en-US" sz="5400">
                <a:solidFill>
                  <a:srgbClr val="102E47"/>
                </a:solidFill>
                <a:latin typeface="Geo"/>
                <a:ea typeface="Geo"/>
                <a:cs typeface="Geo"/>
                <a:sym typeface="Geo"/>
              </a:rPr>
              <a:t>Ways to Vote</a:t>
            </a:r>
            <a:endParaRPr sz="5400">
              <a:solidFill>
                <a:srgbClr val="102E47"/>
              </a:solidFill>
              <a:latin typeface="Geo"/>
              <a:ea typeface="Geo"/>
              <a:cs typeface="Geo"/>
              <a:sym typeface="Geo"/>
            </a:endParaRPr>
          </a:p>
        </p:txBody>
      </p:sp>
      <p:pic>
        <p:nvPicPr>
          <p:cNvPr descr="Icon&#10;&#10;Description automatically generated with low confidence" id="94" name="Google Shape;94;p4"/>
          <p:cNvPicPr preferRelativeResize="0"/>
          <p:nvPr/>
        </p:nvPicPr>
        <p:blipFill rotWithShape="1">
          <a:blip r:embed="rId4">
            <a:alphaModFix/>
          </a:blip>
          <a:srcRect b="0" l="0" r="0" t="0"/>
          <a:stretch/>
        </p:blipFill>
        <p:spPr>
          <a:xfrm>
            <a:off x="4535466" y="3663682"/>
            <a:ext cx="2680414" cy="1943812"/>
          </a:xfrm>
          <a:prstGeom prst="rect">
            <a:avLst/>
          </a:prstGeom>
          <a:noFill/>
          <a:ln>
            <a:noFill/>
          </a:ln>
        </p:spPr>
      </p:pic>
      <p:pic>
        <p:nvPicPr>
          <p:cNvPr descr="Shape, icon, arrow&#10;&#10;Description automatically generated" id="95" name="Google Shape;95;p4"/>
          <p:cNvPicPr preferRelativeResize="0"/>
          <p:nvPr/>
        </p:nvPicPr>
        <p:blipFill rotWithShape="1">
          <a:blip r:embed="rId5">
            <a:alphaModFix/>
          </a:blip>
          <a:srcRect b="0" l="0" r="0" t="0"/>
          <a:stretch/>
        </p:blipFill>
        <p:spPr>
          <a:xfrm>
            <a:off x="9190892" y="3528778"/>
            <a:ext cx="1781907" cy="218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idx="1" type="body"/>
          </p:nvPr>
        </p:nvSpPr>
        <p:spPr>
          <a:xfrm>
            <a:off x="3597216" y="851720"/>
            <a:ext cx="5480796" cy="165274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2E47"/>
              </a:buClr>
              <a:buSzPts val="5400"/>
              <a:buNone/>
            </a:pPr>
            <a:r>
              <a:rPr b="1" lang="en-US" sz="5400">
                <a:solidFill>
                  <a:srgbClr val="102E47"/>
                </a:solidFill>
                <a:latin typeface="Geo"/>
                <a:ea typeface="Geo"/>
                <a:cs typeface="Geo"/>
                <a:sym typeface="Geo"/>
              </a:rPr>
              <a:t>Voting by Mail Ballot</a:t>
            </a:r>
            <a:endParaRPr sz="5400">
              <a:solidFill>
                <a:srgbClr val="102E47"/>
              </a:solidFill>
              <a:latin typeface="Geo"/>
              <a:ea typeface="Geo"/>
              <a:cs typeface="Geo"/>
              <a:sym typeface="Geo"/>
            </a:endParaRPr>
          </a:p>
        </p:txBody>
      </p:sp>
      <p:sp>
        <p:nvSpPr>
          <p:cNvPr id="102" name="Google Shape;102;p5"/>
          <p:cNvSpPr txBox="1"/>
          <p:nvPr/>
        </p:nvSpPr>
        <p:spPr>
          <a:xfrm>
            <a:off x="708216" y="2504469"/>
            <a:ext cx="7700587" cy="408034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8858"/>
              </a:lnSpc>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The deadline to apply for a mail in ballot is </a:t>
            </a:r>
            <a:r>
              <a:rPr b="1" lang="en-US" sz="2400">
                <a:solidFill>
                  <a:srgbClr val="102E47"/>
                </a:solidFill>
                <a:latin typeface="Tahoma"/>
                <a:ea typeface="Tahoma"/>
                <a:cs typeface="Tahoma"/>
                <a:sym typeface="Tahoma"/>
              </a:rPr>
              <a:t>October 29</a:t>
            </a:r>
            <a:r>
              <a:rPr lang="en-US" sz="2400">
                <a:solidFill>
                  <a:srgbClr val="102E47"/>
                </a:solidFill>
                <a:latin typeface="Tahoma"/>
                <a:ea typeface="Tahoma"/>
                <a:cs typeface="Tahoma"/>
                <a:sym typeface="Tahoma"/>
              </a:rPr>
              <a:t>.​</a:t>
            </a:r>
            <a:endParaRPr/>
          </a:p>
          <a:p>
            <a:pPr indent="-342900" lvl="0" marL="342900" marR="0" rtl="0" algn="l">
              <a:lnSpc>
                <a:spcPct val="108858"/>
              </a:lnSpc>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Ballots must be returned to your county elections office by </a:t>
            </a:r>
            <a:r>
              <a:rPr b="1" lang="en-US" sz="2400">
                <a:solidFill>
                  <a:srgbClr val="102E47"/>
                </a:solidFill>
                <a:latin typeface="Tahoma"/>
                <a:ea typeface="Tahoma"/>
                <a:cs typeface="Tahoma"/>
                <a:sym typeface="Tahoma"/>
              </a:rPr>
              <a:t>8:00 pm on election day, November 5</a:t>
            </a:r>
            <a:r>
              <a:rPr lang="en-US" sz="2400">
                <a:solidFill>
                  <a:srgbClr val="102E47"/>
                </a:solidFill>
                <a:latin typeface="Tahoma"/>
                <a:ea typeface="Tahoma"/>
                <a:cs typeface="Tahoma"/>
                <a:sym typeface="Tahoma"/>
              </a:rPr>
              <a:t>.</a:t>
            </a:r>
            <a:endParaRPr/>
          </a:p>
          <a:p>
            <a:pPr indent="-342900" lvl="0" marL="342900" marR="0" rtl="0" algn="l">
              <a:lnSpc>
                <a:spcPct val="108858"/>
              </a:lnSpc>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Apply online at vote.pa.gov/MailBallot </a:t>
            </a:r>
            <a:endParaRPr/>
          </a:p>
          <a:p>
            <a:pPr indent="-342900" lvl="1" marL="800100" marR="0" rtl="0" algn="l">
              <a:lnSpc>
                <a:spcPct val="108858"/>
              </a:lnSpc>
              <a:spcBef>
                <a:spcPts val="0"/>
              </a:spcBef>
              <a:spcAft>
                <a:spcPts val="0"/>
              </a:spcAft>
              <a:buClr>
                <a:srgbClr val="102E47"/>
              </a:buClr>
              <a:buSzPts val="2400"/>
              <a:buFont typeface="Arial"/>
              <a:buChar char="•"/>
            </a:pPr>
            <a:r>
              <a:rPr b="0" i="0" lang="en-US" sz="2400" u="none" cap="none" strike="noStrike">
                <a:solidFill>
                  <a:srgbClr val="102E47"/>
                </a:solidFill>
                <a:latin typeface="Tahoma"/>
                <a:ea typeface="Tahoma"/>
                <a:cs typeface="Tahoma"/>
                <a:sym typeface="Tahoma"/>
              </a:rPr>
              <a:t>Include your email address if you want to receive updates about your ballot status!</a:t>
            </a:r>
            <a:endParaRPr/>
          </a:p>
          <a:p>
            <a:pPr indent="-342900" lvl="0" marL="342900" marR="0" rtl="0" algn="l">
              <a:lnSpc>
                <a:spcPct val="108858"/>
              </a:lnSpc>
              <a:spcBef>
                <a:spcPts val="0"/>
              </a:spcBef>
              <a:spcAft>
                <a:spcPts val="0"/>
              </a:spcAft>
              <a:buClr>
                <a:srgbClr val="102E47"/>
              </a:buClr>
              <a:buSzPts val="2400"/>
              <a:buFont typeface="Arial"/>
              <a:buChar char="•"/>
            </a:pPr>
            <a:r>
              <a:rPr lang="en-US" sz="2400">
                <a:solidFill>
                  <a:srgbClr val="102E47"/>
                </a:solidFill>
                <a:latin typeface="Tahoma"/>
                <a:ea typeface="Tahoma"/>
                <a:cs typeface="Tahoma"/>
                <a:sym typeface="Tahoma"/>
              </a:rPr>
              <a:t>Studying abroad or serving overseas? Go to vote.pa.gov to find more information about special procedures and deadlines!</a:t>
            </a:r>
            <a:endParaRPr sz="2400">
              <a:solidFill>
                <a:srgbClr val="102E47"/>
              </a:solidFill>
              <a:latin typeface="Tahoma"/>
              <a:ea typeface="Tahoma"/>
              <a:cs typeface="Tahoma"/>
              <a:sym typeface="Tahoma"/>
            </a:endParaRPr>
          </a:p>
        </p:txBody>
      </p:sp>
      <p:pic>
        <p:nvPicPr>
          <p:cNvPr descr="Icon&#10;&#10;Description automatically generated" id="103" name="Google Shape;103;p5"/>
          <p:cNvPicPr preferRelativeResize="0"/>
          <p:nvPr/>
        </p:nvPicPr>
        <p:blipFill rotWithShape="1">
          <a:blip r:embed="rId3">
            <a:alphaModFix/>
          </a:blip>
          <a:srcRect b="0" l="0" r="0" t="0"/>
          <a:stretch/>
        </p:blipFill>
        <p:spPr>
          <a:xfrm>
            <a:off x="8767711" y="2504469"/>
            <a:ext cx="2431024" cy="31987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p:nvPr/>
        </p:nvSpPr>
        <p:spPr>
          <a:xfrm>
            <a:off x="-1"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6"/>
          <p:cNvSpPr txBox="1"/>
          <p:nvPr>
            <p:ph idx="1" type="body"/>
          </p:nvPr>
        </p:nvSpPr>
        <p:spPr>
          <a:xfrm>
            <a:off x="2570218" y="1052671"/>
            <a:ext cx="7048514" cy="151563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2E47"/>
              </a:buClr>
              <a:buSzPts val="5400"/>
              <a:buNone/>
            </a:pPr>
            <a:r>
              <a:rPr b="1" lang="en-US" sz="5400">
                <a:solidFill>
                  <a:srgbClr val="102E47"/>
                </a:solidFill>
                <a:latin typeface="Geo"/>
                <a:ea typeface="Geo"/>
                <a:cs typeface="Geo"/>
                <a:sym typeface="Geo"/>
              </a:rPr>
              <a:t>Voting at your Polling Place</a:t>
            </a:r>
            <a:endParaRPr sz="5400">
              <a:solidFill>
                <a:srgbClr val="102E47"/>
              </a:solidFill>
              <a:latin typeface="Geo"/>
              <a:ea typeface="Geo"/>
              <a:cs typeface="Geo"/>
              <a:sym typeface="Geo"/>
            </a:endParaRPr>
          </a:p>
        </p:txBody>
      </p:sp>
      <p:sp>
        <p:nvSpPr>
          <p:cNvPr id="111" name="Google Shape;111;p6"/>
          <p:cNvSpPr txBox="1"/>
          <p:nvPr/>
        </p:nvSpPr>
        <p:spPr>
          <a:xfrm>
            <a:off x="686916" y="2697216"/>
            <a:ext cx="7048514" cy="357020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102E47"/>
              </a:buClr>
              <a:buSzPts val="3200"/>
              <a:buFont typeface="Arial"/>
              <a:buChar char="•"/>
            </a:pPr>
            <a:r>
              <a:rPr lang="en-US" sz="3200">
                <a:solidFill>
                  <a:srgbClr val="102E47"/>
                </a:solidFill>
                <a:latin typeface="Tahoma"/>
                <a:ea typeface="Tahoma"/>
                <a:cs typeface="Tahoma"/>
                <a:sym typeface="Tahoma"/>
              </a:rPr>
              <a:t>Election Day is Tuesday, Nov 5.</a:t>
            </a:r>
            <a:endParaRPr/>
          </a:p>
          <a:p>
            <a:pPr indent="-571500" lvl="0" marL="571500" marR="0" rtl="0" algn="l">
              <a:spcBef>
                <a:spcPts val="0"/>
              </a:spcBef>
              <a:spcAft>
                <a:spcPts val="0"/>
              </a:spcAft>
              <a:buClr>
                <a:srgbClr val="102E47"/>
              </a:buClr>
              <a:buSzPts val="3200"/>
              <a:buFont typeface="Arial"/>
              <a:buChar char="•"/>
            </a:pPr>
            <a:r>
              <a:rPr lang="en-US" sz="3200">
                <a:solidFill>
                  <a:srgbClr val="102E47"/>
                </a:solidFill>
                <a:latin typeface="Tahoma"/>
                <a:ea typeface="Tahoma"/>
                <a:cs typeface="Tahoma"/>
                <a:sym typeface="Tahoma"/>
              </a:rPr>
              <a:t>Polls are open 7 a.m. – 8 p.m.</a:t>
            </a:r>
            <a:endParaRPr/>
          </a:p>
          <a:p>
            <a:pPr indent="-571500" lvl="0" marL="571500" marR="0" rtl="0" algn="l">
              <a:spcBef>
                <a:spcPts val="0"/>
              </a:spcBef>
              <a:spcAft>
                <a:spcPts val="0"/>
              </a:spcAft>
              <a:buClr>
                <a:srgbClr val="102E47"/>
              </a:buClr>
              <a:buSzPts val="3200"/>
              <a:buFont typeface="Arial"/>
              <a:buChar char="•"/>
            </a:pPr>
            <a:r>
              <a:rPr lang="en-US" sz="3200">
                <a:solidFill>
                  <a:srgbClr val="102E47"/>
                </a:solidFill>
                <a:latin typeface="Tahoma"/>
                <a:ea typeface="Tahoma"/>
                <a:cs typeface="Tahoma"/>
                <a:sym typeface="Tahoma"/>
              </a:rPr>
              <a:t>Find your polling place: vote.pa.gov/Polls</a:t>
            </a:r>
            <a:endParaRPr/>
          </a:p>
          <a:p>
            <a:pPr indent="-368300" lvl="0" marL="571500" marR="0" rtl="0" algn="l">
              <a:spcBef>
                <a:spcPts val="0"/>
              </a:spcBef>
              <a:spcAft>
                <a:spcPts val="0"/>
              </a:spcAft>
              <a:buClr>
                <a:schemeClr val="dk1"/>
              </a:buClr>
              <a:buSzPts val="3200"/>
              <a:buFont typeface="Arial"/>
              <a:buNone/>
            </a:pPr>
            <a:r>
              <a:t/>
            </a:r>
            <a:endParaRPr sz="3200">
              <a:solidFill>
                <a:srgbClr val="102E47"/>
              </a:solidFill>
              <a:latin typeface="Tahoma"/>
              <a:ea typeface="Tahoma"/>
              <a:cs typeface="Tahoma"/>
              <a:sym typeface="Tahoma"/>
            </a:endParaRPr>
          </a:p>
          <a:p>
            <a:pPr indent="0" lvl="0" marL="0" marR="0" rtl="0" algn="l">
              <a:spcBef>
                <a:spcPts val="0"/>
              </a:spcBef>
              <a:spcAft>
                <a:spcPts val="0"/>
              </a:spcAft>
              <a:buNone/>
            </a:pPr>
            <a:r>
              <a:rPr lang="en-US" sz="2200">
                <a:solidFill>
                  <a:srgbClr val="FF0000"/>
                </a:solidFill>
                <a:latin typeface="Tahoma"/>
                <a:ea typeface="Tahoma"/>
                <a:cs typeface="Tahoma"/>
                <a:sym typeface="Tahoma"/>
              </a:rPr>
              <a:t>If it’s your first time voting in your election district, you will be asked for ID. </a:t>
            </a:r>
            <a:endParaRPr/>
          </a:p>
          <a:p>
            <a:pPr indent="0" lvl="0" marL="0" marR="0" rtl="0" algn="l">
              <a:spcBef>
                <a:spcPts val="0"/>
              </a:spcBef>
              <a:spcAft>
                <a:spcPts val="0"/>
              </a:spcAft>
              <a:buNone/>
            </a:pPr>
            <a:r>
              <a:rPr lang="en-US" sz="2200">
                <a:solidFill>
                  <a:srgbClr val="FF0000"/>
                </a:solidFill>
                <a:latin typeface="Tahoma"/>
                <a:ea typeface="Tahoma"/>
                <a:cs typeface="Tahoma"/>
                <a:sym typeface="Tahoma"/>
              </a:rPr>
              <a:t>      You can use your student ID!</a:t>
            </a:r>
            <a:endParaRPr sz="2200">
              <a:solidFill>
                <a:schemeClr val="dk1"/>
              </a:solidFill>
              <a:latin typeface="Arial"/>
              <a:ea typeface="Arial"/>
              <a:cs typeface="Arial"/>
              <a:sym typeface="Arial"/>
            </a:endParaRPr>
          </a:p>
        </p:txBody>
      </p:sp>
      <p:pic>
        <p:nvPicPr>
          <p:cNvPr descr="Icon&#10;&#10;Description automatically generated with low confidence" id="112" name="Google Shape;112;p6"/>
          <p:cNvPicPr preferRelativeResize="0"/>
          <p:nvPr/>
        </p:nvPicPr>
        <p:blipFill rotWithShape="1">
          <a:blip r:embed="rId3">
            <a:alphaModFix/>
          </a:blip>
          <a:srcRect b="0" l="0" r="0" t="0"/>
          <a:stretch/>
        </p:blipFill>
        <p:spPr>
          <a:xfrm>
            <a:off x="7617265" y="2723085"/>
            <a:ext cx="3792569" cy="2750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nvSpPr>
        <p:spPr>
          <a:xfrm>
            <a:off x="1742802" y="639445"/>
            <a:ext cx="9329057"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02E47"/>
              </a:buClr>
              <a:buSzPts val="5400"/>
              <a:buFont typeface="Geo"/>
              <a:buNone/>
            </a:pPr>
            <a:r>
              <a:rPr b="1" lang="en-US" sz="5400">
                <a:solidFill>
                  <a:srgbClr val="102E47"/>
                </a:solidFill>
                <a:latin typeface="Geo"/>
                <a:ea typeface="Geo"/>
                <a:cs typeface="Geo"/>
                <a:sym typeface="Geo"/>
              </a:rPr>
              <a:t>Provisional Ballots </a:t>
            </a:r>
            <a:endParaRPr/>
          </a:p>
        </p:txBody>
      </p:sp>
      <p:sp>
        <p:nvSpPr>
          <p:cNvPr id="118" name="Google Shape;118;p7"/>
          <p:cNvSpPr txBox="1"/>
          <p:nvPr/>
        </p:nvSpPr>
        <p:spPr>
          <a:xfrm>
            <a:off x="2161901" y="1629728"/>
            <a:ext cx="8490858"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t/>
            </a:r>
            <a:endParaRPr sz="3200">
              <a:solidFill>
                <a:schemeClr val="dk1"/>
              </a:solidFill>
              <a:latin typeface="Garamond"/>
              <a:ea typeface="Garamond"/>
              <a:cs typeface="Garamond"/>
              <a:sym typeface="Garamond"/>
            </a:endParaRPr>
          </a:p>
          <a:p>
            <a:pPr indent="0" lvl="0" marL="0" marR="0" rtl="0" algn="l">
              <a:lnSpc>
                <a:spcPct val="90000"/>
              </a:lnSpc>
              <a:spcBef>
                <a:spcPts val="1000"/>
              </a:spcBef>
              <a:spcAft>
                <a:spcPts val="0"/>
              </a:spcAft>
              <a:buClr>
                <a:srgbClr val="002060"/>
              </a:buClr>
              <a:buSzPts val="3200"/>
              <a:buFont typeface="Arial"/>
              <a:buNone/>
            </a:pPr>
            <a:r>
              <a:rPr lang="en-US" sz="3200">
                <a:solidFill>
                  <a:srgbClr val="002060"/>
                </a:solidFill>
                <a:latin typeface="Tahoma"/>
                <a:ea typeface="Tahoma"/>
                <a:cs typeface="Tahoma"/>
                <a:sym typeface="Tahoma"/>
              </a:rPr>
              <a:t>If a poll worker tells you that you cannot vote, but you believe you are registered and eligible, you have the right to </a:t>
            </a:r>
            <a:r>
              <a:rPr b="1" lang="en-US" sz="3200">
                <a:solidFill>
                  <a:srgbClr val="E12228"/>
                </a:solidFill>
                <a:latin typeface="Tahoma"/>
                <a:ea typeface="Tahoma"/>
                <a:cs typeface="Tahoma"/>
                <a:sym typeface="Tahoma"/>
              </a:rPr>
              <a:t>demand</a:t>
            </a:r>
            <a:r>
              <a:rPr lang="en-US" sz="3200">
                <a:solidFill>
                  <a:srgbClr val="002060"/>
                </a:solidFill>
                <a:latin typeface="Tahoma"/>
                <a:ea typeface="Tahoma"/>
                <a:cs typeface="Tahoma"/>
                <a:sym typeface="Tahoma"/>
              </a:rPr>
              <a:t> a provisional ballot.</a:t>
            </a:r>
            <a:endParaRPr/>
          </a:p>
          <a:p>
            <a:pPr indent="0" lvl="0" marL="0" marR="0" rtl="0" algn="l">
              <a:lnSpc>
                <a:spcPct val="90000"/>
              </a:lnSpc>
              <a:spcBef>
                <a:spcPts val="1000"/>
              </a:spcBef>
              <a:spcAft>
                <a:spcPts val="0"/>
              </a:spcAft>
              <a:buClr>
                <a:schemeClr val="dk1"/>
              </a:buClr>
              <a:buSzPts val="3200"/>
              <a:buFont typeface="Arial"/>
              <a:buNone/>
            </a:pPr>
            <a:r>
              <a:t/>
            </a:r>
            <a:endParaRPr sz="3200">
              <a:solidFill>
                <a:srgbClr val="002060"/>
              </a:solidFill>
              <a:latin typeface="Tahoma"/>
              <a:ea typeface="Tahoma"/>
              <a:cs typeface="Tahoma"/>
              <a:sym typeface="Tahoma"/>
            </a:endParaRPr>
          </a:p>
          <a:p>
            <a:pPr indent="0" lvl="0" marL="0" marR="0" rtl="0" algn="l">
              <a:lnSpc>
                <a:spcPct val="90000"/>
              </a:lnSpc>
              <a:spcBef>
                <a:spcPts val="1000"/>
              </a:spcBef>
              <a:spcAft>
                <a:spcPts val="0"/>
              </a:spcAft>
              <a:buClr>
                <a:srgbClr val="002060"/>
              </a:buClr>
              <a:buSzPts val="3200"/>
              <a:buFont typeface="Arial"/>
              <a:buNone/>
            </a:pPr>
            <a:r>
              <a:rPr lang="en-US" sz="3200">
                <a:solidFill>
                  <a:srgbClr val="002060"/>
                </a:solidFill>
                <a:latin typeface="Tahoma"/>
                <a:ea typeface="Tahoma"/>
                <a:cs typeface="Tahoma"/>
                <a:sym typeface="Tahoma"/>
              </a:rPr>
              <a:t>If a poll worker will not provide you one, contact the Department of State at </a:t>
            </a:r>
            <a:endParaRPr/>
          </a:p>
          <a:p>
            <a:pPr indent="0" lvl="0" marL="0" marR="0" rtl="0" algn="l">
              <a:lnSpc>
                <a:spcPct val="90000"/>
              </a:lnSpc>
              <a:spcBef>
                <a:spcPts val="1000"/>
              </a:spcBef>
              <a:spcAft>
                <a:spcPts val="0"/>
              </a:spcAft>
              <a:buClr>
                <a:srgbClr val="E12228"/>
              </a:buClr>
              <a:buSzPts val="3200"/>
              <a:buFont typeface="Arial"/>
              <a:buNone/>
            </a:pPr>
            <a:r>
              <a:rPr b="1" lang="en-US" sz="3200">
                <a:solidFill>
                  <a:srgbClr val="E12228"/>
                </a:solidFill>
                <a:latin typeface="Tahoma"/>
                <a:ea typeface="Tahoma"/>
                <a:cs typeface="Tahoma"/>
                <a:sym typeface="Tahoma"/>
              </a:rPr>
              <a:t>1</a:t>
            </a:r>
            <a:r>
              <a:rPr lang="en-US" sz="3200">
                <a:solidFill>
                  <a:srgbClr val="E12228"/>
                </a:solidFill>
                <a:latin typeface="Tahoma"/>
                <a:ea typeface="Tahoma"/>
                <a:cs typeface="Tahoma"/>
                <a:sym typeface="Tahoma"/>
              </a:rPr>
              <a:t>-</a:t>
            </a:r>
            <a:r>
              <a:rPr b="1" lang="en-US" sz="3200">
                <a:solidFill>
                  <a:srgbClr val="E12228"/>
                </a:solidFill>
                <a:latin typeface="Tahoma"/>
                <a:ea typeface="Tahoma"/>
                <a:cs typeface="Tahoma"/>
                <a:sym typeface="Tahoma"/>
              </a:rPr>
              <a:t>877</a:t>
            </a:r>
            <a:r>
              <a:rPr lang="en-US" sz="3200">
                <a:solidFill>
                  <a:srgbClr val="E12228"/>
                </a:solidFill>
                <a:latin typeface="Tahoma"/>
                <a:ea typeface="Tahoma"/>
                <a:cs typeface="Tahoma"/>
                <a:sym typeface="Tahoma"/>
              </a:rPr>
              <a:t>-</a:t>
            </a:r>
            <a:r>
              <a:rPr b="1" lang="en-US" sz="3200">
                <a:solidFill>
                  <a:srgbClr val="E12228"/>
                </a:solidFill>
                <a:latin typeface="Tahoma"/>
                <a:ea typeface="Tahoma"/>
                <a:cs typeface="Tahoma"/>
                <a:sym typeface="Tahoma"/>
              </a:rPr>
              <a:t>868</a:t>
            </a:r>
            <a:r>
              <a:rPr lang="en-US" sz="3200">
                <a:solidFill>
                  <a:srgbClr val="E12228"/>
                </a:solidFill>
                <a:latin typeface="Tahoma"/>
                <a:ea typeface="Tahoma"/>
                <a:cs typeface="Tahoma"/>
                <a:sym typeface="Tahoma"/>
              </a:rPr>
              <a:t>-</a:t>
            </a:r>
            <a:r>
              <a:rPr b="1" lang="en-US" sz="3200">
                <a:solidFill>
                  <a:srgbClr val="E12228"/>
                </a:solidFill>
                <a:latin typeface="Tahoma"/>
                <a:ea typeface="Tahoma"/>
                <a:cs typeface="Tahoma"/>
                <a:sym typeface="Tahoma"/>
              </a:rPr>
              <a:t>3772</a:t>
            </a:r>
            <a:endParaRPr sz="3200">
              <a:solidFill>
                <a:srgbClr val="E12228"/>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idx="1" type="body"/>
          </p:nvPr>
        </p:nvSpPr>
        <p:spPr>
          <a:xfrm>
            <a:off x="3562329" y="946475"/>
            <a:ext cx="5664260" cy="168369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2E47"/>
              </a:buClr>
              <a:buSzPts val="5400"/>
              <a:buNone/>
            </a:pPr>
            <a:r>
              <a:rPr b="1" lang="en-US" sz="5400">
                <a:solidFill>
                  <a:srgbClr val="102E47"/>
                </a:solidFill>
                <a:latin typeface="Geo"/>
                <a:ea typeface="Geo"/>
                <a:cs typeface="Geo"/>
                <a:sym typeface="Geo"/>
              </a:rPr>
              <a:t>In person </a:t>
            </a:r>
            <a:endParaRPr/>
          </a:p>
          <a:p>
            <a:pPr indent="0" lvl="0" marL="0" rtl="0" algn="ctr">
              <a:lnSpc>
                <a:spcPct val="90000"/>
              </a:lnSpc>
              <a:spcBef>
                <a:spcPts val="1000"/>
              </a:spcBef>
              <a:spcAft>
                <a:spcPts val="0"/>
              </a:spcAft>
              <a:buClr>
                <a:srgbClr val="102E47"/>
              </a:buClr>
              <a:buSzPts val="5400"/>
              <a:buNone/>
            </a:pPr>
            <a:r>
              <a:rPr b="1" lang="en-US" sz="5400">
                <a:solidFill>
                  <a:srgbClr val="102E47"/>
                </a:solidFill>
                <a:latin typeface="Geo"/>
                <a:ea typeface="Geo"/>
                <a:cs typeface="Geo"/>
                <a:sym typeface="Geo"/>
              </a:rPr>
              <a:t>by Mail Ballot </a:t>
            </a:r>
            <a:endParaRPr sz="5400">
              <a:solidFill>
                <a:srgbClr val="102E47"/>
              </a:solidFill>
              <a:latin typeface="Geo"/>
              <a:ea typeface="Geo"/>
              <a:cs typeface="Geo"/>
              <a:sym typeface="Geo"/>
            </a:endParaRPr>
          </a:p>
        </p:txBody>
      </p:sp>
      <p:sp>
        <p:nvSpPr>
          <p:cNvPr id="125" name="Google Shape;125;p8"/>
          <p:cNvSpPr txBox="1"/>
          <p:nvPr/>
        </p:nvSpPr>
        <p:spPr>
          <a:xfrm>
            <a:off x="785746" y="2819747"/>
            <a:ext cx="3729693" cy="537327"/>
          </a:xfrm>
          <a:prstGeom prst="rect">
            <a:avLst/>
          </a:prstGeom>
          <a:noFill/>
          <a:ln>
            <a:noFill/>
          </a:ln>
        </p:spPr>
        <p:txBody>
          <a:bodyPr anchorCtr="0" anchor="t" bIns="45700" lIns="91425" spcFirstLastPara="1" rIns="91425" wrap="square" tIns="45700">
            <a:spAutoFit/>
          </a:bodyPr>
          <a:lstStyle/>
          <a:p>
            <a:pPr indent="0" lvl="0" marL="0" marR="0" rtl="0" algn="l">
              <a:lnSpc>
                <a:spcPct val="108858"/>
              </a:lnSpc>
              <a:spcBef>
                <a:spcPts val="0"/>
              </a:spcBef>
              <a:spcAft>
                <a:spcPts val="0"/>
              </a:spcAft>
              <a:buNone/>
            </a:pPr>
            <a:r>
              <a:rPr lang="en-US" sz="2800">
                <a:solidFill>
                  <a:srgbClr val="BF3728"/>
                </a:solidFill>
                <a:latin typeface="Open Sans SemiBold"/>
                <a:ea typeface="Open Sans SemiBold"/>
                <a:cs typeface="Open Sans SemiBold"/>
                <a:sym typeface="Open Sans SemiBold"/>
              </a:rPr>
              <a:t>Before Election Day</a:t>
            </a:r>
            <a:endParaRPr/>
          </a:p>
        </p:txBody>
      </p:sp>
      <p:sp>
        <p:nvSpPr>
          <p:cNvPr id="126" name="Google Shape;126;p8"/>
          <p:cNvSpPr txBox="1"/>
          <p:nvPr/>
        </p:nvSpPr>
        <p:spPr>
          <a:xfrm>
            <a:off x="785746" y="3546653"/>
            <a:ext cx="7330800" cy="2872800"/>
          </a:xfrm>
          <a:prstGeom prst="rect">
            <a:avLst/>
          </a:prstGeom>
          <a:noFill/>
          <a:ln>
            <a:noFill/>
          </a:ln>
        </p:spPr>
        <p:txBody>
          <a:bodyPr anchorCtr="0" anchor="t" bIns="45700" lIns="91425" spcFirstLastPara="1" rIns="91425" wrap="square" tIns="45700">
            <a:spAutoFit/>
          </a:bodyPr>
          <a:lstStyle/>
          <a:p>
            <a:pPr indent="0" lvl="0" marL="0" marR="0" rtl="0" algn="l">
              <a:lnSpc>
                <a:spcPct val="108858"/>
              </a:lnSpc>
              <a:spcBef>
                <a:spcPts val="0"/>
              </a:spcBef>
              <a:spcAft>
                <a:spcPts val="0"/>
              </a:spcAft>
              <a:buNone/>
            </a:pPr>
            <a:r>
              <a:rPr lang="en-US" sz="2400">
                <a:solidFill>
                  <a:srgbClr val="102E47"/>
                </a:solidFill>
                <a:latin typeface="Tahoma"/>
                <a:ea typeface="Tahoma"/>
                <a:cs typeface="Tahoma"/>
                <a:sym typeface="Tahoma"/>
              </a:rPr>
              <a:t>Through Oct. 29, you can request, receive, mark and cast a mail ballot all in one visit to your county election board office or other designated location.</a:t>
            </a:r>
            <a:endParaRPr/>
          </a:p>
          <a:p>
            <a:pPr indent="0" lvl="0" marL="0" marR="0" rtl="0" algn="l">
              <a:lnSpc>
                <a:spcPct val="108858"/>
              </a:lnSpc>
              <a:spcBef>
                <a:spcPts val="0"/>
              </a:spcBef>
              <a:spcAft>
                <a:spcPts val="0"/>
              </a:spcAft>
              <a:buNone/>
            </a:pPr>
            <a:r>
              <a:t/>
            </a:r>
            <a:endParaRPr sz="2400">
              <a:solidFill>
                <a:srgbClr val="102E47"/>
              </a:solidFill>
              <a:latin typeface="Tahoma"/>
              <a:ea typeface="Tahoma"/>
              <a:cs typeface="Tahoma"/>
              <a:sym typeface="Tahoma"/>
            </a:endParaRPr>
          </a:p>
          <a:p>
            <a:pPr indent="0" lvl="0" marL="0" marR="0" rtl="0" algn="l">
              <a:lnSpc>
                <a:spcPct val="108858"/>
              </a:lnSpc>
              <a:spcBef>
                <a:spcPts val="0"/>
              </a:spcBef>
              <a:spcAft>
                <a:spcPts val="0"/>
              </a:spcAft>
              <a:buNone/>
            </a:pPr>
            <a:r>
              <a:rPr lang="en-US" sz="2400">
                <a:solidFill>
                  <a:srgbClr val="102E47"/>
                </a:solidFill>
                <a:latin typeface="Tahoma"/>
                <a:ea typeface="Tahoma"/>
                <a:cs typeface="Tahoma"/>
                <a:sym typeface="Tahoma"/>
              </a:rPr>
              <a:t>Find your local county office and list of other designated locations by going to vote.pa.gov/county and finding your county's website!</a:t>
            </a:r>
            <a:endParaRPr/>
          </a:p>
        </p:txBody>
      </p:sp>
      <p:pic>
        <p:nvPicPr>
          <p:cNvPr descr="Shape, icon, arrow&#10;&#10;Description automatically generated" id="127" name="Google Shape;127;p8"/>
          <p:cNvPicPr preferRelativeResize="0"/>
          <p:nvPr/>
        </p:nvPicPr>
        <p:blipFill rotWithShape="1">
          <a:blip r:embed="rId3">
            <a:alphaModFix/>
          </a:blip>
          <a:srcRect b="0" l="0" r="0" t="0"/>
          <a:stretch/>
        </p:blipFill>
        <p:spPr>
          <a:xfrm>
            <a:off x="8832914" y="2665744"/>
            <a:ext cx="2648933" cy="32457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539619" y="3118881"/>
            <a:ext cx="7331763" cy="150018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2E47"/>
              </a:buClr>
              <a:buSzPts val="5200"/>
              <a:buNone/>
            </a:pPr>
            <a:r>
              <a:rPr b="1" lang="en-US" sz="5200">
                <a:solidFill>
                  <a:srgbClr val="102E47"/>
                </a:solidFill>
                <a:latin typeface="Geo"/>
                <a:ea typeface="Geo"/>
                <a:cs typeface="Geo"/>
                <a:sym typeface="Geo"/>
              </a:rPr>
              <a:t>How to complete your mail ballot</a:t>
            </a:r>
            <a:endParaRPr sz="5200">
              <a:solidFill>
                <a:srgbClr val="102E47"/>
              </a:solidFill>
              <a:latin typeface="Geo"/>
              <a:ea typeface="Geo"/>
              <a:cs typeface="Geo"/>
              <a:sym typeface="Geo"/>
            </a:endParaRPr>
          </a:p>
        </p:txBody>
      </p:sp>
      <p:pic>
        <p:nvPicPr>
          <p:cNvPr id="134" name="Google Shape;134;p9"/>
          <p:cNvPicPr preferRelativeResize="0"/>
          <p:nvPr/>
        </p:nvPicPr>
        <p:blipFill rotWithShape="1">
          <a:blip r:embed="rId3">
            <a:alphaModFix/>
          </a:blip>
          <a:srcRect b="0" l="0" r="0" t="0"/>
          <a:stretch/>
        </p:blipFill>
        <p:spPr>
          <a:xfrm rot="851210">
            <a:off x="8353777" y="1257308"/>
            <a:ext cx="2704522" cy="2697329"/>
          </a:xfrm>
          <a:prstGeom prst="rect">
            <a:avLst/>
          </a:prstGeom>
          <a:noFill/>
          <a:ln>
            <a:noFill/>
          </a:ln>
        </p:spPr>
      </p:pic>
      <p:pic>
        <p:nvPicPr>
          <p:cNvPr descr="A picture containing text, businesscard" id="135" name="Google Shape;135;p9"/>
          <p:cNvPicPr preferRelativeResize="0"/>
          <p:nvPr/>
        </p:nvPicPr>
        <p:blipFill rotWithShape="1">
          <a:blip r:embed="rId4">
            <a:alphaModFix/>
          </a:blip>
          <a:srcRect b="7819" l="12621" r="19477" t="17475"/>
          <a:stretch/>
        </p:blipFill>
        <p:spPr>
          <a:xfrm>
            <a:off x="7555359" y="1803007"/>
            <a:ext cx="4097022" cy="45310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2024-08-16T16:32:48Z</dcterms:created>
  <dc:creator>Nixon, Jonathan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